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4899E-9086-4D6E-A1CD-70B15C6D3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29A0F-B614-4DFF-8956-C15633E745BE}">
      <dgm:prSet phldrT="[Text]"/>
      <dgm:spPr/>
      <dgm:t>
        <a:bodyPr/>
        <a:lstStyle/>
        <a:p>
          <a:r>
            <a:rPr lang="en-US" dirty="0" smtClean="0"/>
            <a:t>Crushing</a:t>
          </a:r>
          <a:endParaRPr lang="en-US" dirty="0"/>
        </a:p>
      </dgm:t>
    </dgm:pt>
    <dgm:pt modelId="{44BF7D15-3428-416B-A2CB-AC1BB8D54567}" type="parTrans" cxnId="{5971387E-B231-4628-A8F6-92290F2D4010}">
      <dgm:prSet/>
      <dgm:spPr/>
      <dgm:t>
        <a:bodyPr/>
        <a:lstStyle/>
        <a:p>
          <a:endParaRPr lang="en-US"/>
        </a:p>
      </dgm:t>
    </dgm:pt>
    <dgm:pt modelId="{3E31AA90-452F-4ADD-96AC-068C630A8755}" type="sibTrans" cxnId="{5971387E-B231-4628-A8F6-92290F2D4010}">
      <dgm:prSet/>
      <dgm:spPr/>
      <dgm:t>
        <a:bodyPr/>
        <a:lstStyle/>
        <a:p>
          <a:endParaRPr lang="en-US"/>
        </a:p>
      </dgm:t>
    </dgm:pt>
    <dgm:pt modelId="{92CDD60E-C8F9-409F-BC07-AC78145D5F7E}">
      <dgm:prSet phldrT="[Text]"/>
      <dgm:spPr/>
      <dgm:t>
        <a:bodyPr/>
        <a:lstStyle/>
        <a:p>
          <a:r>
            <a:rPr lang="en-US" dirty="0" smtClean="0"/>
            <a:t>Pulverizing coal and sieving into coarse, medium and fine particles.</a:t>
          </a:r>
          <a:endParaRPr lang="en-US" dirty="0"/>
        </a:p>
      </dgm:t>
    </dgm:pt>
    <dgm:pt modelId="{1829D85A-BDA7-460D-9B9C-E91A8B8BD8D4}" type="parTrans" cxnId="{13857C12-4FC1-44DF-A7A8-CA5DCF9D44B7}">
      <dgm:prSet/>
      <dgm:spPr/>
      <dgm:t>
        <a:bodyPr/>
        <a:lstStyle/>
        <a:p>
          <a:endParaRPr lang="en-US"/>
        </a:p>
      </dgm:t>
    </dgm:pt>
    <dgm:pt modelId="{3F60D73D-E9C9-4664-873A-C80FF68E7622}" type="sibTrans" cxnId="{13857C12-4FC1-44DF-A7A8-CA5DCF9D44B7}">
      <dgm:prSet/>
      <dgm:spPr/>
      <dgm:t>
        <a:bodyPr/>
        <a:lstStyle/>
        <a:p>
          <a:endParaRPr lang="en-US"/>
        </a:p>
      </dgm:t>
    </dgm:pt>
    <dgm:pt modelId="{3E6C992F-A32C-4A95-B4EC-6649BB47B4BA}">
      <dgm:prSet phldrT="[Text]"/>
      <dgm:spPr/>
      <dgm:t>
        <a:bodyPr/>
        <a:lstStyle/>
        <a:p>
          <a:r>
            <a:rPr lang="en-US" dirty="0" smtClean="0"/>
            <a:t>Jigs (G)</a:t>
          </a:r>
          <a:endParaRPr lang="en-US" dirty="0"/>
        </a:p>
      </dgm:t>
    </dgm:pt>
    <dgm:pt modelId="{024E04B2-26F6-4B29-9E9C-53D438C9BD35}" type="parTrans" cxnId="{0C596BD1-7277-4D58-8468-900EF6F5B519}">
      <dgm:prSet/>
      <dgm:spPr/>
      <dgm:t>
        <a:bodyPr/>
        <a:lstStyle/>
        <a:p>
          <a:endParaRPr lang="en-US"/>
        </a:p>
      </dgm:t>
    </dgm:pt>
    <dgm:pt modelId="{6067D36C-E284-4B96-B6E2-D74DA4945B87}" type="sibTrans" cxnId="{0C596BD1-7277-4D58-8468-900EF6F5B519}">
      <dgm:prSet/>
      <dgm:spPr/>
      <dgm:t>
        <a:bodyPr/>
        <a:lstStyle/>
        <a:p>
          <a:endParaRPr lang="en-US"/>
        </a:p>
      </dgm:t>
    </dgm:pt>
    <dgm:pt modelId="{4231A1A3-AFA6-4ABF-8CCD-F21134A2B13F}">
      <dgm:prSet phldrT="[Text]"/>
      <dgm:spPr/>
      <dgm:t>
        <a:bodyPr/>
        <a:lstStyle/>
        <a:p>
          <a:r>
            <a:rPr lang="en-US" dirty="0" smtClean="0"/>
            <a:t>Separating medium size particles from coarse ones.</a:t>
          </a:r>
          <a:endParaRPr lang="en-US" dirty="0"/>
        </a:p>
      </dgm:t>
    </dgm:pt>
    <dgm:pt modelId="{59163AD8-942B-4021-AC6F-D105028B02D5}" type="parTrans" cxnId="{27932C9D-5BF7-496D-BE82-24CAFA076AEB}">
      <dgm:prSet/>
      <dgm:spPr/>
      <dgm:t>
        <a:bodyPr/>
        <a:lstStyle/>
        <a:p>
          <a:endParaRPr lang="en-US"/>
        </a:p>
      </dgm:t>
    </dgm:pt>
    <dgm:pt modelId="{FB639293-5087-4E4A-8F62-C0866151D642}" type="sibTrans" cxnId="{27932C9D-5BF7-496D-BE82-24CAFA076AEB}">
      <dgm:prSet/>
      <dgm:spPr/>
      <dgm:t>
        <a:bodyPr/>
        <a:lstStyle/>
        <a:p>
          <a:endParaRPr lang="en-US"/>
        </a:p>
      </dgm:t>
    </dgm:pt>
    <dgm:pt modelId="{3D9BA761-1A89-4D49-85F8-986C21C310E9}">
      <dgm:prSet phldrT="[Text]"/>
      <dgm:spPr/>
      <dgm:t>
        <a:bodyPr/>
        <a:lstStyle/>
        <a:p>
          <a:r>
            <a:rPr lang="en-US" dirty="0" smtClean="0"/>
            <a:t>Dense-medium baths (G)</a:t>
          </a:r>
          <a:endParaRPr lang="en-US" dirty="0"/>
        </a:p>
      </dgm:t>
    </dgm:pt>
    <dgm:pt modelId="{A4531379-2BD8-472D-9647-BE712F6BC7EC}" type="parTrans" cxnId="{0F1BD9F8-239D-4BF8-97F9-555E461EDAC6}">
      <dgm:prSet/>
      <dgm:spPr/>
      <dgm:t>
        <a:bodyPr/>
        <a:lstStyle/>
        <a:p>
          <a:endParaRPr lang="en-US"/>
        </a:p>
      </dgm:t>
    </dgm:pt>
    <dgm:pt modelId="{651D967B-C8F8-48B0-8934-898ECECEDBB8}" type="sibTrans" cxnId="{0F1BD9F8-239D-4BF8-97F9-555E461EDAC6}">
      <dgm:prSet/>
      <dgm:spPr/>
      <dgm:t>
        <a:bodyPr/>
        <a:lstStyle/>
        <a:p>
          <a:endParaRPr lang="en-US"/>
        </a:p>
      </dgm:t>
    </dgm:pt>
    <dgm:pt modelId="{DCC58FE6-6249-41C9-BBB3-E4539BF36AC0}">
      <dgm:prSet phldrT="[Text]"/>
      <dgm:spPr/>
      <dgm:t>
        <a:bodyPr/>
        <a:lstStyle/>
        <a:p>
          <a:r>
            <a:rPr lang="en-US" dirty="0" smtClean="0"/>
            <a:t>Separating medium size from coarse particles.</a:t>
          </a:r>
          <a:endParaRPr lang="en-US" dirty="0"/>
        </a:p>
      </dgm:t>
    </dgm:pt>
    <dgm:pt modelId="{9A8B55F2-C7B1-437B-B384-649C34CE3B54}" type="parTrans" cxnId="{49FDCE79-B6DF-436E-BD20-E59885E6D1AC}">
      <dgm:prSet/>
      <dgm:spPr/>
      <dgm:t>
        <a:bodyPr/>
        <a:lstStyle/>
        <a:p>
          <a:endParaRPr lang="en-US"/>
        </a:p>
      </dgm:t>
    </dgm:pt>
    <dgm:pt modelId="{2B545252-4F05-4231-B097-978A87D5ADB3}" type="sibTrans" cxnId="{49FDCE79-B6DF-436E-BD20-E59885E6D1AC}">
      <dgm:prSet/>
      <dgm:spPr/>
      <dgm:t>
        <a:bodyPr/>
        <a:lstStyle/>
        <a:p>
          <a:endParaRPr lang="en-US"/>
        </a:p>
      </dgm:t>
    </dgm:pt>
    <dgm:pt modelId="{C22D41E1-EF14-4B9F-9386-7AE473549DA0}">
      <dgm:prSet/>
      <dgm:spPr/>
      <dgm:t>
        <a:bodyPr/>
        <a:lstStyle/>
        <a:p>
          <a:r>
            <a:rPr lang="en-US" dirty="0" smtClean="0"/>
            <a:t>The non-organic material is released during crushing which can be</a:t>
          </a:r>
        </a:p>
      </dgm:t>
    </dgm:pt>
    <dgm:pt modelId="{C64BF008-6017-40A7-B439-BCD8EE5471A8}" type="parTrans" cxnId="{A460B9DE-82AE-4F23-A8CB-FF90B63BCC6E}">
      <dgm:prSet/>
      <dgm:spPr/>
      <dgm:t>
        <a:bodyPr/>
        <a:lstStyle/>
        <a:p>
          <a:endParaRPr lang="en-US"/>
        </a:p>
      </dgm:t>
    </dgm:pt>
    <dgm:pt modelId="{011A812B-81D1-4BFE-A475-69AD1044CA02}" type="sibTrans" cxnId="{A460B9DE-82AE-4F23-A8CB-FF90B63BCC6E}">
      <dgm:prSet/>
      <dgm:spPr/>
      <dgm:t>
        <a:bodyPr/>
        <a:lstStyle/>
        <a:p>
          <a:endParaRPr lang="en-US"/>
        </a:p>
      </dgm:t>
    </dgm:pt>
    <dgm:pt modelId="{DEF75D18-18A3-4055-A862-6104735B63D5}">
      <dgm:prSet/>
      <dgm:spPr/>
      <dgm:t>
        <a:bodyPr/>
        <a:lstStyle/>
        <a:p>
          <a:r>
            <a:rPr lang="en-US" dirty="0" smtClean="0"/>
            <a:t>separated due to their dense nature by further processing.</a:t>
          </a:r>
        </a:p>
      </dgm:t>
    </dgm:pt>
    <dgm:pt modelId="{E5A71BD1-FB33-4065-BB3E-239AF1F48DD7}" type="parTrans" cxnId="{7994B39D-58C8-42CD-9340-918EED577F93}">
      <dgm:prSet/>
      <dgm:spPr/>
      <dgm:t>
        <a:bodyPr/>
        <a:lstStyle/>
        <a:p>
          <a:endParaRPr lang="en-US"/>
        </a:p>
      </dgm:t>
    </dgm:pt>
    <dgm:pt modelId="{EAE792E6-9489-4529-BB0D-60FF2B05D252}" type="sibTrans" cxnId="{7994B39D-58C8-42CD-9340-918EED577F93}">
      <dgm:prSet/>
      <dgm:spPr/>
      <dgm:t>
        <a:bodyPr/>
        <a:lstStyle/>
        <a:p>
          <a:endParaRPr lang="en-US"/>
        </a:p>
      </dgm:t>
    </dgm:pt>
    <dgm:pt modelId="{88DF2D23-72CC-4074-A0AB-980862B8B294}" type="pres">
      <dgm:prSet presAssocID="{8334899E-9086-4D6E-A1CD-70B15C6D3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109FF-B65B-481C-B8EA-AF99F114A856}" type="pres">
      <dgm:prSet presAssocID="{C9B29A0F-B614-4DFF-8956-C15633E745BE}" presName="linNode" presStyleCnt="0"/>
      <dgm:spPr/>
    </dgm:pt>
    <dgm:pt modelId="{817CA93B-A768-4252-8E05-C741640CF4F8}" type="pres">
      <dgm:prSet presAssocID="{C9B29A0F-B614-4DFF-8956-C15633E745B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B6AEB-4F7E-4A20-941B-C2419D798AEE}" type="pres">
      <dgm:prSet presAssocID="{C9B29A0F-B614-4DFF-8956-C15633E745BE}" presName="descendantText" presStyleLbl="alignAccFollowNode1" presStyleIdx="0" presStyleCnt="3" custScaleY="155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EA6C-6D8B-4722-8E96-6BDE592CEABF}" type="pres">
      <dgm:prSet presAssocID="{3E31AA90-452F-4ADD-96AC-068C630A8755}" presName="sp" presStyleCnt="0"/>
      <dgm:spPr/>
    </dgm:pt>
    <dgm:pt modelId="{D6371652-335D-4F64-9499-2B74FAF85EC2}" type="pres">
      <dgm:prSet presAssocID="{3E6C992F-A32C-4A95-B4EC-6649BB47B4BA}" presName="linNode" presStyleCnt="0"/>
      <dgm:spPr/>
    </dgm:pt>
    <dgm:pt modelId="{12A35D26-9A7B-4D89-BC97-C3519F08153C}" type="pres">
      <dgm:prSet presAssocID="{3E6C992F-A32C-4A95-B4EC-6649BB47B4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8688-15DC-4300-B095-CFC814F54AA9}" type="pres">
      <dgm:prSet presAssocID="{3E6C992F-A32C-4A95-B4EC-6649BB47B4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0F139-067A-421D-92FB-14C4DBEE94E1}" type="pres">
      <dgm:prSet presAssocID="{6067D36C-E284-4B96-B6E2-D74DA4945B87}" presName="sp" presStyleCnt="0"/>
      <dgm:spPr/>
    </dgm:pt>
    <dgm:pt modelId="{61BF5ADB-0BEC-4806-9A2E-3832F60C2B58}" type="pres">
      <dgm:prSet presAssocID="{3D9BA761-1A89-4D49-85F8-986C21C310E9}" presName="linNode" presStyleCnt="0"/>
      <dgm:spPr/>
    </dgm:pt>
    <dgm:pt modelId="{46CD3EE6-E69E-4F73-880B-E6F40B6140E6}" type="pres">
      <dgm:prSet presAssocID="{3D9BA761-1A89-4D49-85F8-986C21C310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A2C46-B3AE-4687-8865-FAAB51022FF7}" type="pres">
      <dgm:prSet presAssocID="{3D9BA761-1A89-4D49-85F8-986C21C310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8BCAC-50F5-48D1-BCEF-E3093B3B5C94}" type="presOf" srcId="{3E6C992F-A32C-4A95-B4EC-6649BB47B4BA}" destId="{12A35D26-9A7B-4D89-BC97-C3519F08153C}" srcOrd="0" destOrd="0" presId="urn:microsoft.com/office/officeart/2005/8/layout/vList5"/>
    <dgm:cxn modelId="{27932C9D-5BF7-496D-BE82-24CAFA076AEB}" srcId="{3E6C992F-A32C-4A95-B4EC-6649BB47B4BA}" destId="{4231A1A3-AFA6-4ABF-8CCD-F21134A2B13F}" srcOrd="0" destOrd="0" parTransId="{59163AD8-942B-4021-AC6F-D105028B02D5}" sibTransId="{FB639293-5087-4E4A-8F62-C0866151D642}"/>
    <dgm:cxn modelId="{E8BAB05C-C016-4462-A8FE-B3B428CBC2A0}" type="presOf" srcId="{DEF75D18-18A3-4055-A862-6104735B63D5}" destId="{ABAB6AEB-4F7E-4A20-941B-C2419D798AEE}" srcOrd="0" destOrd="2" presId="urn:microsoft.com/office/officeart/2005/8/layout/vList5"/>
    <dgm:cxn modelId="{42C6A6A2-4565-4231-AA5D-B1EC5BAC0D64}" type="presOf" srcId="{8334899E-9086-4D6E-A1CD-70B15C6D3EAF}" destId="{88DF2D23-72CC-4074-A0AB-980862B8B294}" srcOrd="0" destOrd="0" presId="urn:microsoft.com/office/officeart/2005/8/layout/vList5"/>
    <dgm:cxn modelId="{49FDCE79-B6DF-436E-BD20-E59885E6D1AC}" srcId="{3D9BA761-1A89-4D49-85F8-986C21C310E9}" destId="{DCC58FE6-6249-41C9-BBB3-E4539BF36AC0}" srcOrd="0" destOrd="0" parTransId="{9A8B55F2-C7B1-437B-B384-649C34CE3B54}" sibTransId="{2B545252-4F05-4231-B097-978A87D5ADB3}"/>
    <dgm:cxn modelId="{5971387E-B231-4628-A8F6-92290F2D4010}" srcId="{8334899E-9086-4D6E-A1CD-70B15C6D3EAF}" destId="{C9B29A0F-B614-4DFF-8956-C15633E745BE}" srcOrd="0" destOrd="0" parTransId="{44BF7D15-3428-416B-A2CB-AC1BB8D54567}" sibTransId="{3E31AA90-452F-4ADD-96AC-068C630A8755}"/>
    <dgm:cxn modelId="{0F1BD9F8-239D-4BF8-97F9-555E461EDAC6}" srcId="{8334899E-9086-4D6E-A1CD-70B15C6D3EAF}" destId="{3D9BA761-1A89-4D49-85F8-986C21C310E9}" srcOrd="2" destOrd="0" parTransId="{A4531379-2BD8-472D-9647-BE712F6BC7EC}" sibTransId="{651D967B-C8F8-48B0-8934-898ECECEDBB8}"/>
    <dgm:cxn modelId="{FD540B33-FC22-44F9-9B62-FEADFDC543F1}" type="presOf" srcId="{DCC58FE6-6249-41C9-BBB3-E4539BF36AC0}" destId="{D54A2C46-B3AE-4687-8865-FAAB51022FF7}" srcOrd="0" destOrd="0" presId="urn:microsoft.com/office/officeart/2005/8/layout/vList5"/>
    <dgm:cxn modelId="{13857C12-4FC1-44DF-A7A8-CA5DCF9D44B7}" srcId="{C9B29A0F-B614-4DFF-8956-C15633E745BE}" destId="{92CDD60E-C8F9-409F-BC07-AC78145D5F7E}" srcOrd="0" destOrd="0" parTransId="{1829D85A-BDA7-460D-9B9C-E91A8B8BD8D4}" sibTransId="{3F60D73D-E9C9-4664-873A-C80FF68E7622}"/>
    <dgm:cxn modelId="{BC737305-5F43-4733-B1CD-133A62B534DB}" type="presOf" srcId="{4231A1A3-AFA6-4ABF-8CCD-F21134A2B13F}" destId="{A9708688-15DC-4300-B095-CFC814F54AA9}" srcOrd="0" destOrd="0" presId="urn:microsoft.com/office/officeart/2005/8/layout/vList5"/>
    <dgm:cxn modelId="{2D1AE280-ABC3-4822-B796-3DAF2C2050FF}" type="presOf" srcId="{92CDD60E-C8F9-409F-BC07-AC78145D5F7E}" destId="{ABAB6AEB-4F7E-4A20-941B-C2419D798AEE}" srcOrd="0" destOrd="0" presId="urn:microsoft.com/office/officeart/2005/8/layout/vList5"/>
    <dgm:cxn modelId="{7994B39D-58C8-42CD-9340-918EED577F93}" srcId="{C9B29A0F-B614-4DFF-8956-C15633E745BE}" destId="{DEF75D18-18A3-4055-A862-6104735B63D5}" srcOrd="2" destOrd="0" parTransId="{E5A71BD1-FB33-4065-BB3E-239AF1F48DD7}" sibTransId="{EAE792E6-9489-4529-BB0D-60FF2B05D252}"/>
    <dgm:cxn modelId="{A7C0B2DC-C087-4B4F-8D3C-553BE6E7CA7B}" type="presOf" srcId="{3D9BA761-1A89-4D49-85F8-986C21C310E9}" destId="{46CD3EE6-E69E-4F73-880B-E6F40B6140E6}" srcOrd="0" destOrd="0" presId="urn:microsoft.com/office/officeart/2005/8/layout/vList5"/>
    <dgm:cxn modelId="{945D9927-4991-4471-A609-54A366FED747}" type="presOf" srcId="{C9B29A0F-B614-4DFF-8956-C15633E745BE}" destId="{817CA93B-A768-4252-8E05-C741640CF4F8}" srcOrd="0" destOrd="0" presId="urn:microsoft.com/office/officeart/2005/8/layout/vList5"/>
    <dgm:cxn modelId="{D7219017-5AFF-46D3-9AA9-E6C547105CBE}" type="presOf" srcId="{C22D41E1-EF14-4B9F-9386-7AE473549DA0}" destId="{ABAB6AEB-4F7E-4A20-941B-C2419D798AEE}" srcOrd="0" destOrd="1" presId="urn:microsoft.com/office/officeart/2005/8/layout/vList5"/>
    <dgm:cxn modelId="{0C596BD1-7277-4D58-8468-900EF6F5B519}" srcId="{8334899E-9086-4D6E-A1CD-70B15C6D3EAF}" destId="{3E6C992F-A32C-4A95-B4EC-6649BB47B4BA}" srcOrd="1" destOrd="0" parTransId="{024E04B2-26F6-4B29-9E9C-53D438C9BD35}" sibTransId="{6067D36C-E284-4B96-B6E2-D74DA4945B87}"/>
    <dgm:cxn modelId="{A460B9DE-82AE-4F23-A8CB-FF90B63BCC6E}" srcId="{C9B29A0F-B614-4DFF-8956-C15633E745BE}" destId="{C22D41E1-EF14-4B9F-9386-7AE473549DA0}" srcOrd="1" destOrd="0" parTransId="{C64BF008-6017-40A7-B439-BCD8EE5471A8}" sibTransId="{011A812B-81D1-4BFE-A475-69AD1044CA02}"/>
    <dgm:cxn modelId="{9EEB22FD-4ED5-475E-B898-5B7A29DA6890}" type="presParOf" srcId="{88DF2D23-72CC-4074-A0AB-980862B8B294}" destId="{394109FF-B65B-481C-B8EA-AF99F114A856}" srcOrd="0" destOrd="0" presId="urn:microsoft.com/office/officeart/2005/8/layout/vList5"/>
    <dgm:cxn modelId="{603AED5B-F8D6-49FB-9D42-F73012695777}" type="presParOf" srcId="{394109FF-B65B-481C-B8EA-AF99F114A856}" destId="{817CA93B-A768-4252-8E05-C741640CF4F8}" srcOrd="0" destOrd="0" presId="urn:microsoft.com/office/officeart/2005/8/layout/vList5"/>
    <dgm:cxn modelId="{D4FC90B2-65E3-4473-93B5-02AF5FFA5E0C}" type="presParOf" srcId="{394109FF-B65B-481C-B8EA-AF99F114A856}" destId="{ABAB6AEB-4F7E-4A20-941B-C2419D798AEE}" srcOrd="1" destOrd="0" presId="urn:microsoft.com/office/officeart/2005/8/layout/vList5"/>
    <dgm:cxn modelId="{B2D574E9-9F68-4019-87DE-F11DC0C5F506}" type="presParOf" srcId="{88DF2D23-72CC-4074-A0AB-980862B8B294}" destId="{A2ACEA6C-6D8B-4722-8E96-6BDE592CEABF}" srcOrd="1" destOrd="0" presId="urn:microsoft.com/office/officeart/2005/8/layout/vList5"/>
    <dgm:cxn modelId="{CA5F6792-84C8-4640-BEF9-1CBC1ACBF36F}" type="presParOf" srcId="{88DF2D23-72CC-4074-A0AB-980862B8B294}" destId="{D6371652-335D-4F64-9499-2B74FAF85EC2}" srcOrd="2" destOrd="0" presId="urn:microsoft.com/office/officeart/2005/8/layout/vList5"/>
    <dgm:cxn modelId="{330A3795-F891-432F-BEAE-CD36B97D1F3F}" type="presParOf" srcId="{D6371652-335D-4F64-9499-2B74FAF85EC2}" destId="{12A35D26-9A7B-4D89-BC97-C3519F08153C}" srcOrd="0" destOrd="0" presId="urn:microsoft.com/office/officeart/2005/8/layout/vList5"/>
    <dgm:cxn modelId="{53858CCD-111C-49F0-B9BA-8D931D6721DF}" type="presParOf" srcId="{D6371652-335D-4F64-9499-2B74FAF85EC2}" destId="{A9708688-15DC-4300-B095-CFC814F54AA9}" srcOrd="1" destOrd="0" presId="urn:microsoft.com/office/officeart/2005/8/layout/vList5"/>
    <dgm:cxn modelId="{EC5E9C85-14D5-42CB-8BA4-2D0F6C5B1698}" type="presParOf" srcId="{88DF2D23-72CC-4074-A0AB-980862B8B294}" destId="{28A0F139-067A-421D-92FB-14C4DBEE94E1}" srcOrd="3" destOrd="0" presId="urn:microsoft.com/office/officeart/2005/8/layout/vList5"/>
    <dgm:cxn modelId="{E5B8F7E6-B9AA-4D6D-808D-FA770E6F800F}" type="presParOf" srcId="{88DF2D23-72CC-4074-A0AB-980862B8B294}" destId="{61BF5ADB-0BEC-4806-9A2E-3832F60C2B58}" srcOrd="4" destOrd="0" presId="urn:microsoft.com/office/officeart/2005/8/layout/vList5"/>
    <dgm:cxn modelId="{E6565237-5ABC-45C5-8D31-8863A0DCF1C6}" type="presParOf" srcId="{61BF5ADB-0BEC-4806-9A2E-3832F60C2B58}" destId="{46CD3EE6-E69E-4F73-880B-E6F40B6140E6}" srcOrd="0" destOrd="0" presId="urn:microsoft.com/office/officeart/2005/8/layout/vList5"/>
    <dgm:cxn modelId="{F3A5D230-9588-4E4E-9B78-ED0A62B4C04A}" type="presParOf" srcId="{61BF5ADB-0BEC-4806-9A2E-3832F60C2B58}" destId="{D54A2C46-B3AE-4687-8865-FAAB51022F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4899E-9086-4D6E-A1CD-70B15C6D3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29A0F-B614-4DFF-8956-C15633E745BE}">
      <dgm:prSet phldrT="[Text]"/>
      <dgm:spPr/>
      <dgm:t>
        <a:bodyPr/>
        <a:lstStyle/>
        <a:p>
          <a:r>
            <a:rPr lang="en-US" dirty="0" smtClean="0"/>
            <a:t>Froth floatation</a:t>
          </a:r>
          <a:endParaRPr lang="en-US" dirty="0"/>
        </a:p>
      </dgm:t>
    </dgm:pt>
    <dgm:pt modelId="{44BF7D15-3428-416B-A2CB-AC1BB8D54567}" type="parTrans" cxnId="{5971387E-B231-4628-A8F6-92290F2D4010}">
      <dgm:prSet/>
      <dgm:spPr/>
      <dgm:t>
        <a:bodyPr/>
        <a:lstStyle/>
        <a:p>
          <a:endParaRPr lang="en-US"/>
        </a:p>
      </dgm:t>
    </dgm:pt>
    <dgm:pt modelId="{3E31AA90-452F-4ADD-96AC-068C630A8755}" type="sibTrans" cxnId="{5971387E-B231-4628-A8F6-92290F2D4010}">
      <dgm:prSet/>
      <dgm:spPr/>
      <dgm:t>
        <a:bodyPr/>
        <a:lstStyle/>
        <a:p>
          <a:endParaRPr lang="en-US"/>
        </a:p>
      </dgm:t>
    </dgm:pt>
    <dgm:pt modelId="{92CDD60E-C8F9-409F-BC07-AC78145D5F7E}">
      <dgm:prSet phldrT="[Text]"/>
      <dgm:spPr/>
      <dgm:t>
        <a:bodyPr/>
        <a:lstStyle/>
        <a:p>
          <a:r>
            <a:rPr lang="en-US" dirty="0" smtClean="0"/>
            <a:t>Separating fine (&lt;0.5 mm) particles by selective attachment of air bubbles to coal particles allowing them to be buoyed up into a froth while leaving the rest of the particles in water; for fine particles, it relies on surface properties of ash vs coal.</a:t>
          </a:r>
          <a:endParaRPr lang="en-US" dirty="0"/>
        </a:p>
      </dgm:t>
    </dgm:pt>
    <dgm:pt modelId="{1829D85A-BDA7-460D-9B9C-E91A8B8BD8D4}" type="parTrans" cxnId="{13857C12-4FC1-44DF-A7A8-CA5DCF9D44B7}">
      <dgm:prSet/>
      <dgm:spPr/>
      <dgm:t>
        <a:bodyPr/>
        <a:lstStyle/>
        <a:p>
          <a:endParaRPr lang="en-US"/>
        </a:p>
      </dgm:t>
    </dgm:pt>
    <dgm:pt modelId="{3F60D73D-E9C9-4664-873A-C80FF68E7622}" type="sibTrans" cxnId="{13857C12-4FC1-44DF-A7A8-CA5DCF9D44B7}">
      <dgm:prSet/>
      <dgm:spPr/>
      <dgm:t>
        <a:bodyPr/>
        <a:lstStyle/>
        <a:p>
          <a:endParaRPr lang="en-US"/>
        </a:p>
      </dgm:t>
    </dgm:pt>
    <dgm:pt modelId="{3E6C992F-A32C-4A95-B4EC-6649BB47B4BA}">
      <dgm:prSet phldrT="[Text]"/>
      <dgm:spPr/>
      <dgm:t>
        <a:bodyPr/>
        <a:lstStyle/>
        <a:p>
          <a:r>
            <a:rPr lang="en-US" dirty="0" smtClean="0"/>
            <a:t>Cyclones (G)</a:t>
          </a:r>
          <a:endParaRPr lang="en-US" dirty="0"/>
        </a:p>
      </dgm:t>
    </dgm:pt>
    <dgm:pt modelId="{024E04B2-26F6-4B29-9E9C-53D438C9BD35}" type="parTrans" cxnId="{0C596BD1-7277-4D58-8468-900EF6F5B519}">
      <dgm:prSet/>
      <dgm:spPr/>
      <dgm:t>
        <a:bodyPr/>
        <a:lstStyle/>
        <a:p>
          <a:endParaRPr lang="en-US"/>
        </a:p>
      </dgm:t>
    </dgm:pt>
    <dgm:pt modelId="{6067D36C-E284-4B96-B6E2-D74DA4945B87}" type="sibTrans" cxnId="{0C596BD1-7277-4D58-8468-900EF6F5B519}">
      <dgm:prSet/>
      <dgm:spPr/>
      <dgm:t>
        <a:bodyPr/>
        <a:lstStyle/>
        <a:p>
          <a:endParaRPr lang="en-US"/>
        </a:p>
      </dgm:t>
    </dgm:pt>
    <dgm:pt modelId="{4231A1A3-AFA6-4ABF-8CCD-F21134A2B13F}">
      <dgm:prSet phldrT="[Text]"/>
      <dgm:spPr/>
      <dgm:t>
        <a:bodyPr/>
        <a:lstStyle/>
        <a:p>
          <a:r>
            <a:rPr lang="en-US" dirty="0" smtClean="0"/>
            <a:t>Used for coarse to medium particles</a:t>
          </a:r>
          <a:endParaRPr lang="en-US" dirty="0"/>
        </a:p>
      </dgm:t>
    </dgm:pt>
    <dgm:pt modelId="{59163AD8-942B-4021-AC6F-D105028B02D5}" type="parTrans" cxnId="{27932C9D-5BF7-496D-BE82-24CAFA076AEB}">
      <dgm:prSet/>
      <dgm:spPr/>
      <dgm:t>
        <a:bodyPr/>
        <a:lstStyle/>
        <a:p>
          <a:endParaRPr lang="en-US"/>
        </a:p>
      </dgm:t>
    </dgm:pt>
    <dgm:pt modelId="{FB639293-5087-4E4A-8F62-C0866151D642}" type="sibTrans" cxnId="{27932C9D-5BF7-496D-BE82-24CAFA076AEB}">
      <dgm:prSet/>
      <dgm:spPr/>
      <dgm:t>
        <a:bodyPr/>
        <a:lstStyle/>
        <a:p>
          <a:endParaRPr lang="en-US"/>
        </a:p>
      </dgm:t>
    </dgm:pt>
    <dgm:pt modelId="{3D9BA761-1A89-4D49-85F8-986C21C310E9}">
      <dgm:prSet phldrT="[Text]"/>
      <dgm:spPr/>
      <dgm:t>
        <a:bodyPr/>
        <a:lstStyle/>
        <a:p>
          <a:r>
            <a:rPr lang="en-US" dirty="0" smtClean="0"/>
            <a:t>Wet concentration</a:t>
          </a:r>
          <a:endParaRPr lang="en-US" dirty="0"/>
        </a:p>
      </dgm:t>
    </dgm:pt>
    <dgm:pt modelId="{A4531379-2BD8-472D-9647-BE712F6BC7EC}" type="parTrans" cxnId="{0F1BD9F8-239D-4BF8-97F9-555E461EDAC6}">
      <dgm:prSet/>
      <dgm:spPr/>
      <dgm:t>
        <a:bodyPr/>
        <a:lstStyle/>
        <a:p>
          <a:endParaRPr lang="en-US"/>
        </a:p>
      </dgm:t>
    </dgm:pt>
    <dgm:pt modelId="{651D967B-C8F8-48B0-8934-898ECECEDBB8}" type="sibTrans" cxnId="{0F1BD9F8-239D-4BF8-97F9-555E461EDAC6}">
      <dgm:prSet/>
      <dgm:spPr/>
      <dgm:t>
        <a:bodyPr/>
        <a:lstStyle/>
        <a:p>
          <a:endParaRPr lang="en-US"/>
        </a:p>
      </dgm:t>
    </dgm:pt>
    <dgm:pt modelId="{DCC58FE6-6249-41C9-BBB3-E4539BF36AC0}">
      <dgm:prSet phldrT="[Text]"/>
      <dgm:spPr/>
      <dgm:t>
        <a:bodyPr/>
        <a:lstStyle/>
        <a:p>
          <a:r>
            <a:rPr lang="en-US" dirty="0" smtClean="0"/>
            <a:t>Rapid shaking causes particles of different densities to migrate to different zones on the table’s periphery</a:t>
          </a:r>
          <a:endParaRPr lang="en-US" dirty="0"/>
        </a:p>
      </dgm:t>
    </dgm:pt>
    <dgm:pt modelId="{9A8B55F2-C7B1-437B-B384-649C34CE3B54}" type="parTrans" cxnId="{49FDCE79-B6DF-436E-BD20-E59885E6D1AC}">
      <dgm:prSet/>
      <dgm:spPr/>
      <dgm:t>
        <a:bodyPr/>
        <a:lstStyle/>
        <a:p>
          <a:endParaRPr lang="en-US"/>
        </a:p>
      </dgm:t>
    </dgm:pt>
    <dgm:pt modelId="{2B545252-4F05-4231-B097-978A87D5ADB3}" type="sibTrans" cxnId="{49FDCE79-B6DF-436E-BD20-E59885E6D1AC}">
      <dgm:prSet/>
      <dgm:spPr/>
      <dgm:t>
        <a:bodyPr/>
        <a:lstStyle/>
        <a:p>
          <a:endParaRPr lang="en-US"/>
        </a:p>
      </dgm:t>
    </dgm:pt>
    <dgm:pt modelId="{BE8C5027-4C51-435A-AE1A-0BA7785A6BC4}">
      <dgm:prSet phldrT="[Text]"/>
      <dgm:spPr/>
      <dgm:t>
        <a:bodyPr/>
        <a:lstStyle/>
        <a:p>
          <a:endParaRPr lang="en-US" dirty="0"/>
        </a:p>
      </dgm:t>
    </dgm:pt>
    <dgm:pt modelId="{3223945D-2AFF-40C7-9E52-2F98958397A3}" type="parTrans" cxnId="{F1195D2C-78E5-4321-B87F-84CB2B8AAD76}">
      <dgm:prSet/>
      <dgm:spPr/>
      <dgm:t>
        <a:bodyPr/>
        <a:lstStyle/>
        <a:p>
          <a:endParaRPr lang="en-US"/>
        </a:p>
      </dgm:t>
    </dgm:pt>
    <dgm:pt modelId="{FD6F16E3-3BA1-4C0A-B7B4-1EB679C942D4}" type="sibTrans" cxnId="{F1195D2C-78E5-4321-B87F-84CB2B8AAD76}">
      <dgm:prSet/>
      <dgm:spPr/>
      <dgm:t>
        <a:bodyPr/>
        <a:lstStyle/>
        <a:p>
          <a:endParaRPr lang="en-US"/>
        </a:p>
      </dgm:t>
    </dgm:pt>
    <dgm:pt modelId="{88DF2D23-72CC-4074-A0AB-980862B8B294}" type="pres">
      <dgm:prSet presAssocID="{8334899E-9086-4D6E-A1CD-70B15C6D3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109FF-B65B-481C-B8EA-AF99F114A856}" type="pres">
      <dgm:prSet presAssocID="{C9B29A0F-B614-4DFF-8956-C15633E745BE}" presName="linNode" presStyleCnt="0"/>
      <dgm:spPr/>
    </dgm:pt>
    <dgm:pt modelId="{817CA93B-A768-4252-8E05-C741640CF4F8}" type="pres">
      <dgm:prSet presAssocID="{C9B29A0F-B614-4DFF-8956-C15633E745B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B6AEB-4F7E-4A20-941B-C2419D798AEE}" type="pres">
      <dgm:prSet presAssocID="{C9B29A0F-B614-4DFF-8956-C15633E745BE}" presName="descendantText" presStyleLbl="alignAccFollowNode1" presStyleIdx="0" presStyleCnt="3" custScaleY="155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EA6C-6D8B-4722-8E96-6BDE592CEABF}" type="pres">
      <dgm:prSet presAssocID="{3E31AA90-452F-4ADD-96AC-068C630A8755}" presName="sp" presStyleCnt="0"/>
      <dgm:spPr/>
    </dgm:pt>
    <dgm:pt modelId="{D6371652-335D-4F64-9499-2B74FAF85EC2}" type="pres">
      <dgm:prSet presAssocID="{3E6C992F-A32C-4A95-B4EC-6649BB47B4BA}" presName="linNode" presStyleCnt="0"/>
      <dgm:spPr/>
    </dgm:pt>
    <dgm:pt modelId="{12A35D26-9A7B-4D89-BC97-C3519F08153C}" type="pres">
      <dgm:prSet presAssocID="{3E6C992F-A32C-4A95-B4EC-6649BB47B4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8688-15DC-4300-B095-CFC814F54AA9}" type="pres">
      <dgm:prSet presAssocID="{3E6C992F-A32C-4A95-B4EC-6649BB47B4BA}" presName="descendantText" presStyleLbl="alignAccFollowNode1" presStyleIdx="1" presStyleCnt="3" custLinFactNeighborX="4619" custLinFactNeighborY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0F139-067A-421D-92FB-14C4DBEE94E1}" type="pres">
      <dgm:prSet presAssocID="{6067D36C-E284-4B96-B6E2-D74DA4945B87}" presName="sp" presStyleCnt="0"/>
      <dgm:spPr/>
    </dgm:pt>
    <dgm:pt modelId="{61BF5ADB-0BEC-4806-9A2E-3832F60C2B58}" type="pres">
      <dgm:prSet presAssocID="{3D9BA761-1A89-4D49-85F8-986C21C310E9}" presName="linNode" presStyleCnt="0"/>
      <dgm:spPr/>
    </dgm:pt>
    <dgm:pt modelId="{46CD3EE6-E69E-4F73-880B-E6F40B6140E6}" type="pres">
      <dgm:prSet presAssocID="{3D9BA761-1A89-4D49-85F8-986C21C310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A2C46-B3AE-4687-8865-FAAB51022FF7}" type="pres">
      <dgm:prSet presAssocID="{3D9BA761-1A89-4D49-85F8-986C21C310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F67C4A-0231-4671-AD84-F521E08F9716}" type="presOf" srcId="{3D9BA761-1A89-4D49-85F8-986C21C310E9}" destId="{46CD3EE6-E69E-4F73-880B-E6F40B6140E6}" srcOrd="0" destOrd="0" presId="urn:microsoft.com/office/officeart/2005/8/layout/vList5"/>
    <dgm:cxn modelId="{2331C9E4-4FF2-4A8F-A565-FEFB800D57A7}" type="presOf" srcId="{BE8C5027-4C51-435A-AE1A-0BA7785A6BC4}" destId="{ABAB6AEB-4F7E-4A20-941B-C2419D798AEE}" srcOrd="0" destOrd="0" presId="urn:microsoft.com/office/officeart/2005/8/layout/vList5"/>
    <dgm:cxn modelId="{27932C9D-5BF7-496D-BE82-24CAFA076AEB}" srcId="{3E6C992F-A32C-4A95-B4EC-6649BB47B4BA}" destId="{4231A1A3-AFA6-4ABF-8CCD-F21134A2B13F}" srcOrd="0" destOrd="0" parTransId="{59163AD8-942B-4021-AC6F-D105028B02D5}" sibTransId="{FB639293-5087-4E4A-8F62-C0866151D642}"/>
    <dgm:cxn modelId="{D4B14561-F8B3-41E2-9323-C549A5955713}" type="presOf" srcId="{4231A1A3-AFA6-4ABF-8CCD-F21134A2B13F}" destId="{A9708688-15DC-4300-B095-CFC814F54AA9}" srcOrd="0" destOrd="0" presId="urn:microsoft.com/office/officeart/2005/8/layout/vList5"/>
    <dgm:cxn modelId="{49FDCE79-B6DF-436E-BD20-E59885E6D1AC}" srcId="{3D9BA761-1A89-4D49-85F8-986C21C310E9}" destId="{DCC58FE6-6249-41C9-BBB3-E4539BF36AC0}" srcOrd="0" destOrd="0" parTransId="{9A8B55F2-C7B1-437B-B384-649C34CE3B54}" sibTransId="{2B545252-4F05-4231-B097-978A87D5ADB3}"/>
    <dgm:cxn modelId="{C63BBC0C-52CF-45DA-ADD6-3F3EBB316EC8}" type="presOf" srcId="{92CDD60E-C8F9-409F-BC07-AC78145D5F7E}" destId="{ABAB6AEB-4F7E-4A20-941B-C2419D798AEE}" srcOrd="0" destOrd="1" presId="urn:microsoft.com/office/officeart/2005/8/layout/vList5"/>
    <dgm:cxn modelId="{F1195D2C-78E5-4321-B87F-84CB2B8AAD76}" srcId="{C9B29A0F-B614-4DFF-8956-C15633E745BE}" destId="{BE8C5027-4C51-435A-AE1A-0BA7785A6BC4}" srcOrd="0" destOrd="0" parTransId="{3223945D-2AFF-40C7-9E52-2F98958397A3}" sibTransId="{FD6F16E3-3BA1-4C0A-B7B4-1EB679C942D4}"/>
    <dgm:cxn modelId="{5971387E-B231-4628-A8F6-92290F2D4010}" srcId="{8334899E-9086-4D6E-A1CD-70B15C6D3EAF}" destId="{C9B29A0F-B614-4DFF-8956-C15633E745BE}" srcOrd="0" destOrd="0" parTransId="{44BF7D15-3428-416B-A2CB-AC1BB8D54567}" sibTransId="{3E31AA90-452F-4ADD-96AC-068C630A8755}"/>
    <dgm:cxn modelId="{8A95A5A5-04A1-4998-A41F-86BEB84881CC}" type="presOf" srcId="{DCC58FE6-6249-41C9-BBB3-E4539BF36AC0}" destId="{D54A2C46-B3AE-4687-8865-FAAB51022FF7}" srcOrd="0" destOrd="0" presId="urn:microsoft.com/office/officeart/2005/8/layout/vList5"/>
    <dgm:cxn modelId="{0F1BD9F8-239D-4BF8-97F9-555E461EDAC6}" srcId="{8334899E-9086-4D6E-A1CD-70B15C6D3EAF}" destId="{3D9BA761-1A89-4D49-85F8-986C21C310E9}" srcOrd="2" destOrd="0" parTransId="{A4531379-2BD8-472D-9647-BE712F6BC7EC}" sibTransId="{651D967B-C8F8-48B0-8934-898ECECEDBB8}"/>
    <dgm:cxn modelId="{BEA2E48E-AE36-4367-ABEF-D65BA3A98FB4}" type="presOf" srcId="{C9B29A0F-B614-4DFF-8956-C15633E745BE}" destId="{817CA93B-A768-4252-8E05-C741640CF4F8}" srcOrd="0" destOrd="0" presId="urn:microsoft.com/office/officeart/2005/8/layout/vList5"/>
    <dgm:cxn modelId="{13857C12-4FC1-44DF-A7A8-CA5DCF9D44B7}" srcId="{C9B29A0F-B614-4DFF-8956-C15633E745BE}" destId="{92CDD60E-C8F9-409F-BC07-AC78145D5F7E}" srcOrd="1" destOrd="0" parTransId="{1829D85A-BDA7-460D-9B9C-E91A8B8BD8D4}" sibTransId="{3F60D73D-E9C9-4664-873A-C80FF68E7622}"/>
    <dgm:cxn modelId="{F81D01B3-F177-438C-83A4-D088BA2747DB}" type="presOf" srcId="{8334899E-9086-4D6E-A1CD-70B15C6D3EAF}" destId="{88DF2D23-72CC-4074-A0AB-980862B8B294}" srcOrd="0" destOrd="0" presId="urn:microsoft.com/office/officeart/2005/8/layout/vList5"/>
    <dgm:cxn modelId="{5C93DAE2-2064-4506-83A6-ECF4BFC6E122}" type="presOf" srcId="{3E6C992F-A32C-4A95-B4EC-6649BB47B4BA}" destId="{12A35D26-9A7B-4D89-BC97-C3519F08153C}" srcOrd="0" destOrd="0" presId="urn:microsoft.com/office/officeart/2005/8/layout/vList5"/>
    <dgm:cxn modelId="{0C596BD1-7277-4D58-8468-900EF6F5B519}" srcId="{8334899E-9086-4D6E-A1CD-70B15C6D3EAF}" destId="{3E6C992F-A32C-4A95-B4EC-6649BB47B4BA}" srcOrd="1" destOrd="0" parTransId="{024E04B2-26F6-4B29-9E9C-53D438C9BD35}" sibTransId="{6067D36C-E284-4B96-B6E2-D74DA4945B87}"/>
    <dgm:cxn modelId="{864AA90A-61A0-4C31-99CD-FED0C2425EBC}" type="presParOf" srcId="{88DF2D23-72CC-4074-A0AB-980862B8B294}" destId="{394109FF-B65B-481C-B8EA-AF99F114A856}" srcOrd="0" destOrd="0" presId="urn:microsoft.com/office/officeart/2005/8/layout/vList5"/>
    <dgm:cxn modelId="{5666D70D-C8F4-4DB4-8912-CC750F828C1E}" type="presParOf" srcId="{394109FF-B65B-481C-B8EA-AF99F114A856}" destId="{817CA93B-A768-4252-8E05-C741640CF4F8}" srcOrd="0" destOrd="0" presId="urn:microsoft.com/office/officeart/2005/8/layout/vList5"/>
    <dgm:cxn modelId="{8EB5EF86-9374-409F-B6A0-45224AF189FD}" type="presParOf" srcId="{394109FF-B65B-481C-B8EA-AF99F114A856}" destId="{ABAB6AEB-4F7E-4A20-941B-C2419D798AEE}" srcOrd="1" destOrd="0" presId="urn:microsoft.com/office/officeart/2005/8/layout/vList5"/>
    <dgm:cxn modelId="{1CF6FE63-B77D-465D-839C-BCA367E3AECC}" type="presParOf" srcId="{88DF2D23-72CC-4074-A0AB-980862B8B294}" destId="{A2ACEA6C-6D8B-4722-8E96-6BDE592CEABF}" srcOrd="1" destOrd="0" presId="urn:microsoft.com/office/officeart/2005/8/layout/vList5"/>
    <dgm:cxn modelId="{0C7F5D46-CC50-421C-9D53-E683F1535770}" type="presParOf" srcId="{88DF2D23-72CC-4074-A0AB-980862B8B294}" destId="{D6371652-335D-4F64-9499-2B74FAF85EC2}" srcOrd="2" destOrd="0" presId="urn:microsoft.com/office/officeart/2005/8/layout/vList5"/>
    <dgm:cxn modelId="{935D21FC-97A4-4CA2-852C-1F8E6BE28577}" type="presParOf" srcId="{D6371652-335D-4F64-9499-2B74FAF85EC2}" destId="{12A35D26-9A7B-4D89-BC97-C3519F08153C}" srcOrd="0" destOrd="0" presId="urn:microsoft.com/office/officeart/2005/8/layout/vList5"/>
    <dgm:cxn modelId="{F1C55B65-0D4B-4A38-B663-ABE34DF68381}" type="presParOf" srcId="{D6371652-335D-4F64-9499-2B74FAF85EC2}" destId="{A9708688-15DC-4300-B095-CFC814F54AA9}" srcOrd="1" destOrd="0" presId="urn:microsoft.com/office/officeart/2005/8/layout/vList5"/>
    <dgm:cxn modelId="{C731574B-9EEA-4EEA-AE42-E1C9A1986D93}" type="presParOf" srcId="{88DF2D23-72CC-4074-A0AB-980862B8B294}" destId="{28A0F139-067A-421D-92FB-14C4DBEE94E1}" srcOrd="3" destOrd="0" presId="urn:microsoft.com/office/officeart/2005/8/layout/vList5"/>
    <dgm:cxn modelId="{9681C337-70F6-4804-8308-BCC8B640083C}" type="presParOf" srcId="{88DF2D23-72CC-4074-A0AB-980862B8B294}" destId="{61BF5ADB-0BEC-4806-9A2E-3832F60C2B58}" srcOrd="4" destOrd="0" presId="urn:microsoft.com/office/officeart/2005/8/layout/vList5"/>
    <dgm:cxn modelId="{49E32B74-B43A-41BA-A7A5-463AFA138EF7}" type="presParOf" srcId="{61BF5ADB-0BEC-4806-9A2E-3832F60C2B58}" destId="{46CD3EE6-E69E-4F73-880B-E6F40B6140E6}" srcOrd="0" destOrd="0" presId="urn:microsoft.com/office/officeart/2005/8/layout/vList5"/>
    <dgm:cxn modelId="{4BA1B741-5562-4A83-BB22-7FAA839A72F4}" type="presParOf" srcId="{61BF5ADB-0BEC-4806-9A2E-3832F60C2B58}" destId="{D54A2C46-B3AE-4687-8865-FAAB51022F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4899E-9086-4D6E-A1CD-70B15C6D3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29A0F-B614-4DFF-8956-C15633E745BE}">
      <dgm:prSet phldrT="[Text]"/>
      <dgm:spPr/>
      <dgm:t>
        <a:bodyPr/>
        <a:lstStyle/>
        <a:p>
          <a:r>
            <a:rPr lang="en-US" dirty="0" smtClean="0"/>
            <a:t>Concentration spiral</a:t>
          </a:r>
          <a:endParaRPr lang="en-US" dirty="0"/>
        </a:p>
      </dgm:t>
    </dgm:pt>
    <dgm:pt modelId="{44BF7D15-3428-416B-A2CB-AC1BB8D54567}" type="parTrans" cxnId="{5971387E-B231-4628-A8F6-92290F2D4010}">
      <dgm:prSet/>
      <dgm:spPr/>
      <dgm:t>
        <a:bodyPr/>
        <a:lstStyle/>
        <a:p>
          <a:endParaRPr lang="en-US"/>
        </a:p>
      </dgm:t>
    </dgm:pt>
    <dgm:pt modelId="{3E31AA90-452F-4ADD-96AC-068C630A8755}" type="sibTrans" cxnId="{5971387E-B231-4628-A8F6-92290F2D4010}">
      <dgm:prSet/>
      <dgm:spPr/>
      <dgm:t>
        <a:bodyPr/>
        <a:lstStyle/>
        <a:p>
          <a:endParaRPr lang="en-US"/>
        </a:p>
      </dgm:t>
    </dgm:pt>
    <dgm:pt modelId="{3E6C992F-A32C-4A95-B4EC-6649BB47B4BA}">
      <dgm:prSet phldrT="[Text]"/>
      <dgm:spPr/>
      <dgm:t>
        <a:bodyPr/>
        <a:lstStyle/>
        <a:p>
          <a:r>
            <a:rPr lang="en-US" dirty="0" err="1" smtClean="0"/>
            <a:t>Electrokinetics</a:t>
          </a:r>
          <a:endParaRPr lang="en-US" dirty="0"/>
        </a:p>
      </dgm:t>
    </dgm:pt>
    <dgm:pt modelId="{024E04B2-26F6-4B29-9E9C-53D438C9BD35}" type="parTrans" cxnId="{0C596BD1-7277-4D58-8468-900EF6F5B519}">
      <dgm:prSet/>
      <dgm:spPr/>
      <dgm:t>
        <a:bodyPr/>
        <a:lstStyle/>
        <a:p>
          <a:endParaRPr lang="en-US"/>
        </a:p>
      </dgm:t>
    </dgm:pt>
    <dgm:pt modelId="{6067D36C-E284-4B96-B6E2-D74DA4945B87}" type="sibTrans" cxnId="{0C596BD1-7277-4D58-8468-900EF6F5B519}">
      <dgm:prSet/>
      <dgm:spPr/>
      <dgm:t>
        <a:bodyPr/>
        <a:lstStyle/>
        <a:p>
          <a:endParaRPr lang="en-US"/>
        </a:p>
      </dgm:t>
    </dgm:pt>
    <dgm:pt modelId="{4231A1A3-AFA6-4ABF-8CCD-F21134A2B13F}">
      <dgm:prSet phldrT="[Text]" custT="1"/>
      <dgm:spPr/>
      <dgm:t>
        <a:bodyPr/>
        <a:lstStyle/>
        <a:p>
          <a:r>
            <a:rPr lang="en-US" sz="2400" dirty="0" smtClean="0"/>
            <a:t>Physical cleaning is accomplished by using electrophoresis method in which the </a:t>
          </a:r>
          <a:r>
            <a:rPr lang="en-US" sz="2400" dirty="0" err="1" smtClean="0"/>
            <a:t>electrokinetically</a:t>
          </a:r>
          <a:r>
            <a:rPr lang="en-US" sz="2400" dirty="0" smtClean="0"/>
            <a:t> charged particles in a liquid are migrated toward an electrode of opposite charge in a dc electric field.</a:t>
          </a:r>
          <a:endParaRPr lang="en-US" sz="2400" dirty="0"/>
        </a:p>
      </dgm:t>
    </dgm:pt>
    <dgm:pt modelId="{59163AD8-942B-4021-AC6F-D105028B02D5}" type="parTrans" cxnId="{27932C9D-5BF7-496D-BE82-24CAFA076AEB}">
      <dgm:prSet/>
      <dgm:spPr/>
      <dgm:t>
        <a:bodyPr/>
        <a:lstStyle/>
        <a:p>
          <a:endParaRPr lang="en-US"/>
        </a:p>
      </dgm:t>
    </dgm:pt>
    <dgm:pt modelId="{FB639293-5087-4E4A-8F62-C0866151D642}" type="sibTrans" cxnId="{27932C9D-5BF7-496D-BE82-24CAFA076AEB}">
      <dgm:prSet/>
      <dgm:spPr/>
      <dgm:t>
        <a:bodyPr/>
        <a:lstStyle/>
        <a:p>
          <a:endParaRPr lang="en-US"/>
        </a:p>
      </dgm:t>
    </dgm:pt>
    <dgm:pt modelId="{BE8C5027-4C51-435A-AE1A-0BA7785A6BC4}">
      <dgm:prSet phldrT="[Text]"/>
      <dgm:spPr/>
      <dgm:t>
        <a:bodyPr/>
        <a:lstStyle/>
        <a:p>
          <a:r>
            <a:rPr lang="en-US" dirty="0" smtClean="0"/>
            <a:t>As the coal pulp is fed from the top of the spiral, it flows </a:t>
          </a:r>
          <a:r>
            <a:rPr lang="en-US" dirty="0" err="1" smtClean="0"/>
            <a:t>downword</a:t>
          </a:r>
          <a:r>
            <a:rPr lang="en-US" dirty="0" smtClean="0"/>
            <a:t>, and the centrifugal force causes the separation</a:t>
          </a:r>
          <a:endParaRPr lang="en-US" dirty="0"/>
        </a:p>
      </dgm:t>
    </dgm:pt>
    <dgm:pt modelId="{3223945D-2AFF-40C7-9E52-2F98958397A3}" type="parTrans" cxnId="{F1195D2C-78E5-4321-B87F-84CB2B8AAD76}">
      <dgm:prSet/>
      <dgm:spPr/>
      <dgm:t>
        <a:bodyPr/>
        <a:lstStyle/>
        <a:p>
          <a:endParaRPr lang="en-US"/>
        </a:p>
      </dgm:t>
    </dgm:pt>
    <dgm:pt modelId="{FD6F16E3-3BA1-4C0A-B7B4-1EB679C942D4}" type="sibTrans" cxnId="{F1195D2C-78E5-4321-B87F-84CB2B8AAD76}">
      <dgm:prSet/>
      <dgm:spPr/>
      <dgm:t>
        <a:bodyPr/>
        <a:lstStyle/>
        <a:p>
          <a:endParaRPr lang="en-US"/>
        </a:p>
      </dgm:t>
    </dgm:pt>
    <dgm:pt modelId="{88DF2D23-72CC-4074-A0AB-980862B8B294}" type="pres">
      <dgm:prSet presAssocID="{8334899E-9086-4D6E-A1CD-70B15C6D3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109FF-B65B-481C-B8EA-AF99F114A856}" type="pres">
      <dgm:prSet presAssocID="{C9B29A0F-B614-4DFF-8956-C15633E745BE}" presName="linNode" presStyleCnt="0"/>
      <dgm:spPr/>
    </dgm:pt>
    <dgm:pt modelId="{817CA93B-A768-4252-8E05-C741640CF4F8}" type="pres">
      <dgm:prSet presAssocID="{C9B29A0F-B614-4DFF-8956-C15633E745B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B6AEB-4F7E-4A20-941B-C2419D798AEE}" type="pres">
      <dgm:prSet presAssocID="{C9B29A0F-B614-4DFF-8956-C15633E745BE}" presName="descendantText" presStyleLbl="alignAccFollowNode1" presStyleIdx="0" presStyleCnt="2" custScaleY="155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EA6C-6D8B-4722-8E96-6BDE592CEABF}" type="pres">
      <dgm:prSet presAssocID="{3E31AA90-452F-4ADD-96AC-068C630A8755}" presName="sp" presStyleCnt="0"/>
      <dgm:spPr/>
    </dgm:pt>
    <dgm:pt modelId="{D6371652-335D-4F64-9499-2B74FAF85EC2}" type="pres">
      <dgm:prSet presAssocID="{3E6C992F-A32C-4A95-B4EC-6649BB47B4BA}" presName="linNode" presStyleCnt="0"/>
      <dgm:spPr/>
    </dgm:pt>
    <dgm:pt modelId="{12A35D26-9A7B-4D89-BC97-C3519F08153C}" type="pres">
      <dgm:prSet presAssocID="{3E6C992F-A32C-4A95-B4EC-6649BB47B4B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8688-15DC-4300-B095-CFC814F54AA9}" type="pres">
      <dgm:prSet presAssocID="{3E6C992F-A32C-4A95-B4EC-6649BB47B4BA}" presName="descendantText" presStyleLbl="alignAccFollowNode1" presStyleIdx="1" presStyleCnt="2" custLinFactNeighborX="4619" custLinFactNeighborY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32C9D-5BF7-496D-BE82-24CAFA076AEB}" srcId="{3E6C992F-A32C-4A95-B4EC-6649BB47B4BA}" destId="{4231A1A3-AFA6-4ABF-8CCD-F21134A2B13F}" srcOrd="0" destOrd="0" parTransId="{59163AD8-942B-4021-AC6F-D105028B02D5}" sibTransId="{FB639293-5087-4E4A-8F62-C0866151D642}"/>
    <dgm:cxn modelId="{F1195D2C-78E5-4321-B87F-84CB2B8AAD76}" srcId="{C9B29A0F-B614-4DFF-8956-C15633E745BE}" destId="{BE8C5027-4C51-435A-AE1A-0BA7785A6BC4}" srcOrd="0" destOrd="0" parTransId="{3223945D-2AFF-40C7-9E52-2F98958397A3}" sibTransId="{FD6F16E3-3BA1-4C0A-B7B4-1EB679C942D4}"/>
    <dgm:cxn modelId="{98404D86-5A20-4C23-B410-5350D322D9AA}" type="presOf" srcId="{3E6C992F-A32C-4A95-B4EC-6649BB47B4BA}" destId="{12A35D26-9A7B-4D89-BC97-C3519F08153C}" srcOrd="0" destOrd="0" presId="urn:microsoft.com/office/officeart/2005/8/layout/vList5"/>
    <dgm:cxn modelId="{8D4CAEC2-444F-4D3C-BA89-C5F2177263BF}" type="presOf" srcId="{C9B29A0F-B614-4DFF-8956-C15633E745BE}" destId="{817CA93B-A768-4252-8E05-C741640CF4F8}" srcOrd="0" destOrd="0" presId="urn:microsoft.com/office/officeart/2005/8/layout/vList5"/>
    <dgm:cxn modelId="{5971387E-B231-4628-A8F6-92290F2D4010}" srcId="{8334899E-9086-4D6E-A1CD-70B15C6D3EAF}" destId="{C9B29A0F-B614-4DFF-8956-C15633E745BE}" srcOrd="0" destOrd="0" parTransId="{44BF7D15-3428-416B-A2CB-AC1BB8D54567}" sibTransId="{3E31AA90-452F-4ADD-96AC-068C630A8755}"/>
    <dgm:cxn modelId="{558B056C-6276-4E34-8E78-7D4433AFF52F}" type="presOf" srcId="{BE8C5027-4C51-435A-AE1A-0BA7785A6BC4}" destId="{ABAB6AEB-4F7E-4A20-941B-C2419D798AEE}" srcOrd="0" destOrd="0" presId="urn:microsoft.com/office/officeart/2005/8/layout/vList5"/>
    <dgm:cxn modelId="{6686B08F-E2FC-49D4-B911-9DAC9048FDF8}" type="presOf" srcId="{4231A1A3-AFA6-4ABF-8CCD-F21134A2B13F}" destId="{A9708688-15DC-4300-B095-CFC814F54AA9}" srcOrd="0" destOrd="0" presId="urn:microsoft.com/office/officeart/2005/8/layout/vList5"/>
    <dgm:cxn modelId="{0C596BD1-7277-4D58-8468-900EF6F5B519}" srcId="{8334899E-9086-4D6E-A1CD-70B15C6D3EAF}" destId="{3E6C992F-A32C-4A95-B4EC-6649BB47B4BA}" srcOrd="1" destOrd="0" parTransId="{024E04B2-26F6-4B29-9E9C-53D438C9BD35}" sibTransId="{6067D36C-E284-4B96-B6E2-D74DA4945B87}"/>
    <dgm:cxn modelId="{0E5CE2C3-0AF6-4D97-B92C-E46B89E479A4}" type="presOf" srcId="{8334899E-9086-4D6E-A1CD-70B15C6D3EAF}" destId="{88DF2D23-72CC-4074-A0AB-980862B8B294}" srcOrd="0" destOrd="0" presId="urn:microsoft.com/office/officeart/2005/8/layout/vList5"/>
    <dgm:cxn modelId="{67935F80-7FDA-49D3-AD20-11C8C11E5FFB}" type="presParOf" srcId="{88DF2D23-72CC-4074-A0AB-980862B8B294}" destId="{394109FF-B65B-481C-B8EA-AF99F114A856}" srcOrd="0" destOrd="0" presId="urn:microsoft.com/office/officeart/2005/8/layout/vList5"/>
    <dgm:cxn modelId="{101F9398-B3D4-4145-BFD1-C3CDA032E239}" type="presParOf" srcId="{394109FF-B65B-481C-B8EA-AF99F114A856}" destId="{817CA93B-A768-4252-8E05-C741640CF4F8}" srcOrd="0" destOrd="0" presId="urn:microsoft.com/office/officeart/2005/8/layout/vList5"/>
    <dgm:cxn modelId="{E0AA51D7-F435-419D-A471-28AAF20B5C48}" type="presParOf" srcId="{394109FF-B65B-481C-B8EA-AF99F114A856}" destId="{ABAB6AEB-4F7E-4A20-941B-C2419D798AEE}" srcOrd="1" destOrd="0" presId="urn:microsoft.com/office/officeart/2005/8/layout/vList5"/>
    <dgm:cxn modelId="{C9D0D1A1-84D4-445D-894D-EFBECA913941}" type="presParOf" srcId="{88DF2D23-72CC-4074-A0AB-980862B8B294}" destId="{A2ACEA6C-6D8B-4722-8E96-6BDE592CEABF}" srcOrd="1" destOrd="0" presId="urn:microsoft.com/office/officeart/2005/8/layout/vList5"/>
    <dgm:cxn modelId="{F262DD12-DACA-470B-8F9F-381EA26ABD75}" type="presParOf" srcId="{88DF2D23-72CC-4074-A0AB-980862B8B294}" destId="{D6371652-335D-4F64-9499-2B74FAF85EC2}" srcOrd="2" destOrd="0" presId="urn:microsoft.com/office/officeart/2005/8/layout/vList5"/>
    <dgm:cxn modelId="{C8F2B566-5793-4570-8A9C-4FABB2399483}" type="presParOf" srcId="{D6371652-335D-4F64-9499-2B74FAF85EC2}" destId="{12A35D26-9A7B-4D89-BC97-C3519F08153C}" srcOrd="0" destOrd="0" presId="urn:microsoft.com/office/officeart/2005/8/layout/vList5"/>
    <dgm:cxn modelId="{AC54FBCF-9973-49C2-8D38-8A2E0CD84068}" type="presParOf" srcId="{D6371652-335D-4F64-9499-2B74FAF85EC2}" destId="{A9708688-15DC-4300-B095-CFC814F54A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4899E-9086-4D6E-A1CD-70B15C6D3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29A0F-B614-4DFF-8956-C15633E745BE}">
      <dgm:prSet phldrT="[Text]"/>
      <dgm:spPr/>
      <dgm:t>
        <a:bodyPr/>
        <a:lstStyle/>
        <a:p>
          <a:r>
            <a:rPr lang="en-US" dirty="0" smtClean="0"/>
            <a:t>Advanced physical cleaning</a:t>
          </a:r>
          <a:endParaRPr lang="en-US" dirty="0"/>
        </a:p>
      </dgm:t>
    </dgm:pt>
    <dgm:pt modelId="{44BF7D15-3428-416B-A2CB-AC1BB8D54567}" type="parTrans" cxnId="{5971387E-B231-4628-A8F6-92290F2D4010}">
      <dgm:prSet/>
      <dgm:spPr/>
      <dgm:t>
        <a:bodyPr/>
        <a:lstStyle/>
        <a:p>
          <a:endParaRPr lang="en-US"/>
        </a:p>
      </dgm:t>
    </dgm:pt>
    <dgm:pt modelId="{3E31AA90-452F-4ADD-96AC-068C630A8755}" type="sibTrans" cxnId="{5971387E-B231-4628-A8F6-92290F2D4010}">
      <dgm:prSet/>
      <dgm:spPr/>
      <dgm:t>
        <a:bodyPr/>
        <a:lstStyle/>
        <a:p>
          <a:endParaRPr lang="en-US"/>
        </a:p>
      </dgm:t>
    </dgm:pt>
    <dgm:pt modelId="{92CDD60E-C8F9-409F-BC07-AC78145D5F7E}">
      <dgm:prSet phldrT="[Text]"/>
      <dgm:spPr/>
      <dgm:t>
        <a:bodyPr/>
        <a:lstStyle/>
        <a:p>
          <a:r>
            <a:rPr lang="en-US" dirty="0" smtClean="0"/>
            <a:t>Advanced froth floatation (S), Electrostatic (S), &amp; Heavy liquid </a:t>
          </a:r>
          <a:r>
            <a:rPr lang="en-US" dirty="0" err="1" smtClean="0"/>
            <a:t>cycloning</a:t>
          </a:r>
          <a:r>
            <a:rPr lang="en-US" dirty="0" smtClean="0"/>
            <a:t> (G)</a:t>
          </a:r>
          <a:endParaRPr lang="en-US" dirty="0"/>
        </a:p>
      </dgm:t>
    </dgm:pt>
    <dgm:pt modelId="{1829D85A-BDA7-460D-9B9C-E91A8B8BD8D4}" type="parTrans" cxnId="{13857C12-4FC1-44DF-A7A8-CA5DCF9D44B7}">
      <dgm:prSet/>
      <dgm:spPr/>
      <dgm:t>
        <a:bodyPr/>
        <a:lstStyle/>
        <a:p>
          <a:endParaRPr lang="en-US"/>
        </a:p>
      </dgm:t>
    </dgm:pt>
    <dgm:pt modelId="{3F60D73D-E9C9-4664-873A-C80FF68E7622}" type="sibTrans" cxnId="{13857C12-4FC1-44DF-A7A8-CA5DCF9D44B7}">
      <dgm:prSet/>
      <dgm:spPr/>
      <dgm:t>
        <a:bodyPr/>
        <a:lstStyle/>
        <a:p>
          <a:endParaRPr lang="en-US"/>
        </a:p>
      </dgm:t>
    </dgm:pt>
    <dgm:pt modelId="{3E6C992F-A32C-4A95-B4EC-6649BB47B4BA}">
      <dgm:prSet phldrT="[Text]"/>
      <dgm:spPr/>
      <dgm:t>
        <a:bodyPr/>
        <a:lstStyle/>
        <a:p>
          <a:r>
            <a:rPr lang="en-US" dirty="0" smtClean="0"/>
            <a:t>Aqueous phase pretreatment</a:t>
          </a:r>
          <a:endParaRPr lang="en-US" dirty="0"/>
        </a:p>
      </dgm:t>
    </dgm:pt>
    <dgm:pt modelId="{024E04B2-26F6-4B29-9E9C-53D438C9BD35}" type="parTrans" cxnId="{0C596BD1-7277-4D58-8468-900EF6F5B519}">
      <dgm:prSet/>
      <dgm:spPr/>
      <dgm:t>
        <a:bodyPr/>
        <a:lstStyle/>
        <a:p>
          <a:endParaRPr lang="en-US"/>
        </a:p>
      </dgm:t>
    </dgm:pt>
    <dgm:pt modelId="{6067D36C-E284-4B96-B6E2-D74DA4945B87}" type="sibTrans" cxnId="{0C596BD1-7277-4D58-8468-900EF6F5B519}">
      <dgm:prSet/>
      <dgm:spPr/>
      <dgm:t>
        <a:bodyPr/>
        <a:lstStyle/>
        <a:p>
          <a:endParaRPr lang="en-US"/>
        </a:p>
      </dgm:t>
    </dgm:pt>
    <dgm:pt modelId="{4231A1A3-AFA6-4ABF-8CCD-F21134A2B13F}">
      <dgm:prSet phldrT="[Text]"/>
      <dgm:spPr/>
      <dgm:t>
        <a:bodyPr/>
        <a:lstStyle/>
        <a:p>
          <a:r>
            <a:rPr lang="en-US" dirty="0" smtClean="0"/>
            <a:t>Bioprocessing, Hydrothermal, Ion exchange, Selective agglomeration &amp; Spherical oil agglomeration.</a:t>
          </a:r>
          <a:endParaRPr lang="en-US" dirty="0"/>
        </a:p>
      </dgm:t>
    </dgm:pt>
    <dgm:pt modelId="{59163AD8-942B-4021-AC6F-D105028B02D5}" type="parTrans" cxnId="{27932C9D-5BF7-496D-BE82-24CAFA076AEB}">
      <dgm:prSet/>
      <dgm:spPr/>
      <dgm:t>
        <a:bodyPr/>
        <a:lstStyle/>
        <a:p>
          <a:endParaRPr lang="en-US"/>
        </a:p>
      </dgm:t>
    </dgm:pt>
    <dgm:pt modelId="{FB639293-5087-4E4A-8F62-C0866151D642}" type="sibTrans" cxnId="{27932C9D-5BF7-496D-BE82-24CAFA076AEB}">
      <dgm:prSet/>
      <dgm:spPr/>
      <dgm:t>
        <a:bodyPr/>
        <a:lstStyle/>
        <a:p>
          <a:endParaRPr lang="en-US"/>
        </a:p>
      </dgm:t>
    </dgm:pt>
    <dgm:pt modelId="{88DF2D23-72CC-4074-A0AB-980862B8B294}" type="pres">
      <dgm:prSet presAssocID="{8334899E-9086-4D6E-A1CD-70B15C6D3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109FF-B65B-481C-B8EA-AF99F114A856}" type="pres">
      <dgm:prSet presAssocID="{C9B29A0F-B614-4DFF-8956-C15633E745BE}" presName="linNode" presStyleCnt="0"/>
      <dgm:spPr/>
    </dgm:pt>
    <dgm:pt modelId="{817CA93B-A768-4252-8E05-C741640CF4F8}" type="pres">
      <dgm:prSet presAssocID="{C9B29A0F-B614-4DFF-8956-C15633E745B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B6AEB-4F7E-4A20-941B-C2419D798AEE}" type="pres">
      <dgm:prSet presAssocID="{C9B29A0F-B614-4DFF-8956-C15633E745B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EA6C-6D8B-4722-8E96-6BDE592CEABF}" type="pres">
      <dgm:prSet presAssocID="{3E31AA90-452F-4ADD-96AC-068C630A8755}" presName="sp" presStyleCnt="0"/>
      <dgm:spPr/>
    </dgm:pt>
    <dgm:pt modelId="{D6371652-335D-4F64-9499-2B74FAF85EC2}" type="pres">
      <dgm:prSet presAssocID="{3E6C992F-A32C-4A95-B4EC-6649BB47B4BA}" presName="linNode" presStyleCnt="0"/>
      <dgm:spPr/>
    </dgm:pt>
    <dgm:pt modelId="{12A35D26-9A7B-4D89-BC97-C3519F08153C}" type="pres">
      <dgm:prSet presAssocID="{3E6C992F-A32C-4A95-B4EC-6649BB47B4B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8688-15DC-4300-B095-CFC814F54AA9}" type="pres">
      <dgm:prSet presAssocID="{3E6C992F-A32C-4A95-B4EC-6649BB47B4B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57C12-4FC1-44DF-A7A8-CA5DCF9D44B7}" srcId="{C9B29A0F-B614-4DFF-8956-C15633E745BE}" destId="{92CDD60E-C8F9-409F-BC07-AC78145D5F7E}" srcOrd="0" destOrd="0" parTransId="{1829D85A-BDA7-460D-9B9C-E91A8B8BD8D4}" sibTransId="{3F60D73D-E9C9-4664-873A-C80FF68E7622}"/>
    <dgm:cxn modelId="{C65EF3E0-DD62-49B1-B48E-83008AD10CC9}" type="presOf" srcId="{C9B29A0F-B614-4DFF-8956-C15633E745BE}" destId="{817CA93B-A768-4252-8E05-C741640CF4F8}" srcOrd="0" destOrd="0" presId="urn:microsoft.com/office/officeart/2005/8/layout/vList5"/>
    <dgm:cxn modelId="{27932C9D-5BF7-496D-BE82-24CAFA076AEB}" srcId="{3E6C992F-A32C-4A95-B4EC-6649BB47B4BA}" destId="{4231A1A3-AFA6-4ABF-8CCD-F21134A2B13F}" srcOrd="0" destOrd="0" parTransId="{59163AD8-942B-4021-AC6F-D105028B02D5}" sibTransId="{FB639293-5087-4E4A-8F62-C0866151D642}"/>
    <dgm:cxn modelId="{5971387E-B231-4628-A8F6-92290F2D4010}" srcId="{8334899E-9086-4D6E-A1CD-70B15C6D3EAF}" destId="{C9B29A0F-B614-4DFF-8956-C15633E745BE}" srcOrd="0" destOrd="0" parTransId="{44BF7D15-3428-416B-A2CB-AC1BB8D54567}" sibTransId="{3E31AA90-452F-4ADD-96AC-068C630A8755}"/>
    <dgm:cxn modelId="{A713FEFD-BE21-4DFD-8640-0B53D8D50E62}" type="presOf" srcId="{3E6C992F-A32C-4A95-B4EC-6649BB47B4BA}" destId="{12A35D26-9A7B-4D89-BC97-C3519F08153C}" srcOrd="0" destOrd="0" presId="urn:microsoft.com/office/officeart/2005/8/layout/vList5"/>
    <dgm:cxn modelId="{DB1AF422-EEC7-4980-A773-DBADEEDA6184}" type="presOf" srcId="{8334899E-9086-4D6E-A1CD-70B15C6D3EAF}" destId="{88DF2D23-72CC-4074-A0AB-980862B8B294}" srcOrd="0" destOrd="0" presId="urn:microsoft.com/office/officeart/2005/8/layout/vList5"/>
    <dgm:cxn modelId="{0C596BD1-7277-4D58-8468-900EF6F5B519}" srcId="{8334899E-9086-4D6E-A1CD-70B15C6D3EAF}" destId="{3E6C992F-A32C-4A95-B4EC-6649BB47B4BA}" srcOrd="1" destOrd="0" parTransId="{024E04B2-26F6-4B29-9E9C-53D438C9BD35}" sibTransId="{6067D36C-E284-4B96-B6E2-D74DA4945B87}"/>
    <dgm:cxn modelId="{4CE9E267-8C64-400C-A9C1-89418A0AAC74}" type="presOf" srcId="{92CDD60E-C8F9-409F-BC07-AC78145D5F7E}" destId="{ABAB6AEB-4F7E-4A20-941B-C2419D798AEE}" srcOrd="0" destOrd="0" presId="urn:microsoft.com/office/officeart/2005/8/layout/vList5"/>
    <dgm:cxn modelId="{3754E8DB-0B56-4D5E-93F1-5F99D116D0E8}" type="presOf" srcId="{4231A1A3-AFA6-4ABF-8CCD-F21134A2B13F}" destId="{A9708688-15DC-4300-B095-CFC814F54AA9}" srcOrd="0" destOrd="0" presId="urn:microsoft.com/office/officeart/2005/8/layout/vList5"/>
    <dgm:cxn modelId="{5AABE1E9-AADC-4F9F-B2D6-2494DFB03CCE}" type="presParOf" srcId="{88DF2D23-72CC-4074-A0AB-980862B8B294}" destId="{394109FF-B65B-481C-B8EA-AF99F114A856}" srcOrd="0" destOrd="0" presId="urn:microsoft.com/office/officeart/2005/8/layout/vList5"/>
    <dgm:cxn modelId="{6B991E3A-91C3-4F54-828A-1C679B47529E}" type="presParOf" srcId="{394109FF-B65B-481C-B8EA-AF99F114A856}" destId="{817CA93B-A768-4252-8E05-C741640CF4F8}" srcOrd="0" destOrd="0" presId="urn:microsoft.com/office/officeart/2005/8/layout/vList5"/>
    <dgm:cxn modelId="{130B1F99-3AFB-43D4-81FA-9FE27CA53DAD}" type="presParOf" srcId="{394109FF-B65B-481C-B8EA-AF99F114A856}" destId="{ABAB6AEB-4F7E-4A20-941B-C2419D798AEE}" srcOrd="1" destOrd="0" presId="urn:microsoft.com/office/officeart/2005/8/layout/vList5"/>
    <dgm:cxn modelId="{3DF678BA-99FF-4F61-82E3-81135071CD12}" type="presParOf" srcId="{88DF2D23-72CC-4074-A0AB-980862B8B294}" destId="{A2ACEA6C-6D8B-4722-8E96-6BDE592CEABF}" srcOrd="1" destOrd="0" presId="urn:microsoft.com/office/officeart/2005/8/layout/vList5"/>
    <dgm:cxn modelId="{1AC26AD4-60CA-4A60-9EFA-57DB0E8BA0DE}" type="presParOf" srcId="{88DF2D23-72CC-4074-A0AB-980862B8B294}" destId="{D6371652-335D-4F64-9499-2B74FAF85EC2}" srcOrd="2" destOrd="0" presId="urn:microsoft.com/office/officeart/2005/8/layout/vList5"/>
    <dgm:cxn modelId="{241DC5C3-5206-4918-A23C-F08392BC5445}" type="presParOf" srcId="{D6371652-335D-4F64-9499-2B74FAF85EC2}" destId="{12A35D26-9A7B-4D89-BC97-C3519F08153C}" srcOrd="0" destOrd="0" presId="urn:microsoft.com/office/officeart/2005/8/layout/vList5"/>
    <dgm:cxn modelId="{D1E6001C-89C7-4715-93EC-E0F519060ED6}" type="presParOf" srcId="{D6371652-335D-4F64-9499-2B74FAF85EC2}" destId="{A9708688-15DC-4300-B095-CFC814F54A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4899E-9086-4D6E-A1CD-70B15C6D3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29A0F-B614-4DFF-8956-C15633E745BE}">
      <dgm:prSet phldrT="[Text]"/>
      <dgm:spPr/>
      <dgm:t>
        <a:bodyPr/>
        <a:lstStyle/>
        <a:p>
          <a:r>
            <a:rPr lang="en-US" dirty="0" smtClean="0"/>
            <a:t>Organic phase treatment</a:t>
          </a:r>
          <a:endParaRPr lang="en-US" dirty="0"/>
        </a:p>
      </dgm:t>
    </dgm:pt>
    <dgm:pt modelId="{44BF7D15-3428-416B-A2CB-AC1BB8D54567}" type="parTrans" cxnId="{5971387E-B231-4628-A8F6-92290F2D4010}">
      <dgm:prSet/>
      <dgm:spPr/>
      <dgm:t>
        <a:bodyPr/>
        <a:lstStyle/>
        <a:p>
          <a:endParaRPr lang="en-US"/>
        </a:p>
      </dgm:t>
    </dgm:pt>
    <dgm:pt modelId="{3E31AA90-452F-4ADD-96AC-068C630A8755}" type="sibTrans" cxnId="{5971387E-B231-4628-A8F6-92290F2D4010}">
      <dgm:prSet/>
      <dgm:spPr/>
      <dgm:t>
        <a:bodyPr/>
        <a:lstStyle/>
        <a:p>
          <a:endParaRPr lang="en-US"/>
        </a:p>
      </dgm:t>
    </dgm:pt>
    <dgm:pt modelId="{92CDD60E-C8F9-409F-BC07-AC78145D5F7E}">
      <dgm:prSet phldrT="[Text]"/>
      <dgm:spPr/>
      <dgm:t>
        <a:bodyPr/>
        <a:lstStyle/>
        <a:p>
          <a:r>
            <a:rPr lang="en-US" dirty="0" err="1" smtClean="0"/>
            <a:t>Depolymerization</a:t>
          </a:r>
          <a:r>
            <a:rPr lang="en-US" dirty="0" smtClean="0"/>
            <a:t>, Alkylation, Solvent Swelling, Electrolysis &amp; Rapid pyrolysis</a:t>
          </a:r>
          <a:endParaRPr lang="en-US" dirty="0"/>
        </a:p>
      </dgm:t>
    </dgm:pt>
    <dgm:pt modelId="{1829D85A-BDA7-460D-9B9C-E91A8B8BD8D4}" type="parTrans" cxnId="{13857C12-4FC1-44DF-A7A8-CA5DCF9D44B7}">
      <dgm:prSet/>
      <dgm:spPr/>
      <dgm:t>
        <a:bodyPr/>
        <a:lstStyle/>
        <a:p>
          <a:endParaRPr lang="en-US"/>
        </a:p>
      </dgm:t>
    </dgm:pt>
    <dgm:pt modelId="{3F60D73D-E9C9-4664-873A-C80FF68E7622}" type="sibTrans" cxnId="{13857C12-4FC1-44DF-A7A8-CA5DCF9D44B7}">
      <dgm:prSet/>
      <dgm:spPr/>
      <dgm:t>
        <a:bodyPr/>
        <a:lstStyle/>
        <a:p>
          <a:endParaRPr lang="en-US"/>
        </a:p>
      </dgm:t>
    </dgm:pt>
    <dgm:pt modelId="{3E6C992F-A32C-4A95-B4EC-6649BB47B4BA}">
      <dgm:prSet phldrT="[Text]"/>
      <dgm:spPr/>
      <dgm:t>
        <a:bodyPr/>
        <a:lstStyle/>
        <a:p>
          <a:r>
            <a:rPr lang="en-US" dirty="0" smtClean="0"/>
            <a:t>Other processes</a:t>
          </a:r>
          <a:endParaRPr lang="en-US" dirty="0"/>
        </a:p>
      </dgm:t>
    </dgm:pt>
    <dgm:pt modelId="{024E04B2-26F6-4B29-9E9C-53D438C9BD35}" type="parTrans" cxnId="{0C596BD1-7277-4D58-8468-900EF6F5B519}">
      <dgm:prSet/>
      <dgm:spPr/>
      <dgm:t>
        <a:bodyPr/>
        <a:lstStyle/>
        <a:p>
          <a:endParaRPr lang="en-US"/>
        </a:p>
      </dgm:t>
    </dgm:pt>
    <dgm:pt modelId="{6067D36C-E284-4B96-B6E2-D74DA4945B87}" type="sibTrans" cxnId="{0C596BD1-7277-4D58-8468-900EF6F5B519}">
      <dgm:prSet/>
      <dgm:spPr/>
      <dgm:t>
        <a:bodyPr/>
        <a:lstStyle/>
        <a:p>
          <a:endParaRPr lang="en-US"/>
        </a:p>
      </dgm:t>
    </dgm:pt>
    <dgm:pt modelId="{4231A1A3-AFA6-4ABF-8CCD-F21134A2B13F}">
      <dgm:prSet phldrT="[Text]"/>
      <dgm:spPr/>
      <dgm:t>
        <a:bodyPr/>
        <a:lstStyle/>
        <a:p>
          <a:r>
            <a:rPr lang="en-US" dirty="0" smtClean="0"/>
            <a:t>Microwave, Microbial desulfurization, Fluidized bed, Ultrasonic, Liquid-fluidized bed classification, Chemical cleaning processes, Dry benefaction, &amp; High gradient magnetic separation.</a:t>
          </a:r>
          <a:endParaRPr lang="en-US" dirty="0"/>
        </a:p>
      </dgm:t>
    </dgm:pt>
    <dgm:pt modelId="{59163AD8-942B-4021-AC6F-D105028B02D5}" type="parTrans" cxnId="{27932C9D-5BF7-496D-BE82-24CAFA076AEB}">
      <dgm:prSet/>
      <dgm:spPr/>
      <dgm:t>
        <a:bodyPr/>
        <a:lstStyle/>
        <a:p>
          <a:endParaRPr lang="en-US"/>
        </a:p>
      </dgm:t>
    </dgm:pt>
    <dgm:pt modelId="{FB639293-5087-4E4A-8F62-C0866151D642}" type="sibTrans" cxnId="{27932C9D-5BF7-496D-BE82-24CAFA076AEB}">
      <dgm:prSet/>
      <dgm:spPr/>
      <dgm:t>
        <a:bodyPr/>
        <a:lstStyle/>
        <a:p>
          <a:endParaRPr lang="en-US"/>
        </a:p>
      </dgm:t>
    </dgm:pt>
    <dgm:pt modelId="{88DF2D23-72CC-4074-A0AB-980862B8B294}" type="pres">
      <dgm:prSet presAssocID="{8334899E-9086-4D6E-A1CD-70B15C6D3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109FF-B65B-481C-B8EA-AF99F114A856}" type="pres">
      <dgm:prSet presAssocID="{C9B29A0F-B614-4DFF-8956-C15633E745BE}" presName="linNode" presStyleCnt="0"/>
      <dgm:spPr/>
    </dgm:pt>
    <dgm:pt modelId="{817CA93B-A768-4252-8E05-C741640CF4F8}" type="pres">
      <dgm:prSet presAssocID="{C9B29A0F-B614-4DFF-8956-C15633E745B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B6AEB-4F7E-4A20-941B-C2419D798AEE}" type="pres">
      <dgm:prSet presAssocID="{C9B29A0F-B614-4DFF-8956-C15633E745B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EA6C-6D8B-4722-8E96-6BDE592CEABF}" type="pres">
      <dgm:prSet presAssocID="{3E31AA90-452F-4ADD-96AC-068C630A8755}" presName="sp" presStyleCnt="0"/>
      <dgm:spPr/>
    </dgm:pt>
    <dgm:pt modelId="{D6371652-335D-4F64-9499-2B74FAF85EC2}" type="pres">
      <dgm:prSet presAssocID="{3E6C992F-A32C-4A95-B4EC-6649BB47B4BA}" presName="linNode" presStyleCnt="0"/>
      <dgm:spPr/>
    </dgm:pt>
    <dgm:pt modelId="{12A35D26-9A7B-4D89-BC97-C3519F08153C}" type="pres">
      <dgm:prSet presAssocID="{3E6C992F-A32C-4A95-B4EC-6649BB47B4B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8688-15DC-4300-B095-CFC814F54AA9}" type="pres">
      <dgm:prSet presAssocID="{3E6C992F-A32C-4A95-B4EC-6649BB47B4B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57C12-4FC1-44DF-A7A8-CA5DCF9D44B7}" srcId="{C9B29A0F-B614-4DFF-8956-C15633E745BE}" destId="{92CDD60E-C8F9-409F-BC07-AC78145D5F7E}" srcOrd="0" destOrd="0" parTransId="{1829D85A-BDA7-460D-9B9C-E91A8B8BD8D4}" sibTransId="{3F60D73D-E9C9-4664-873A-C80FF68E7622}"/>
    <dgm:cxn modelId="{A72FB8CF-1790-415E-BDFA-BF77B0EF87E5}" type="presOf" srcId="{4231A1A3-AFA6-4ABF-8CCD-F21134A2B13F}" destId="{A9708688-15DC-4300-B095-CFC814F54AA9}" srcOrd="0" destOrd="0" presId="urn:microsoft.com/office/officeart/2005/8/layout/vList5"/>
    <dgm:cxn modelId="{27932C9D-5BF7-496D-BE82-24CAFA076AEB}" srcId="{3E6C992F-A32C-4A95-B4EC-6649BB47B4BA}" destId="{4231A1A3-AFA6-4ABF-8CCD-F21134A2B13F}" srcOrd="0" destOrd="0" parTransId="{59163AD8-942B-4021-AC6F-D105028B02D5}" sibTransId="{FB639293-5087-4E4A-8F62-C0866151D642}"/>
    <dgm:cxn modelId="{5971387E-B231-4628-A8F6-92290F2D4010}" srcId="{8334899E-9086-4D6E-A1CD-70B15C6D3EAF}" destId="{C9B29A0F-B614-4DFF-8956-C15633E745BE}" srcOrd="0" destOrd="0" parTransId="{44BF7D15-3428-416B-A2CB-AC1BB8D54567}" sibTransId="{3E31AA90-452F-4ADD-96AC-068C630A8755}"/>
    <dgm:cxn modelId="{FB1215BC-D51F-4E70-9C18-A8FAF72C2B0C}" type="presOf" srcId="{C9B29A0F-B614-4DFF-8956-C15633E745BE}" destId="{817CA93B-A768-4252-8E05-C741640CF4F8}" srcOrd="0" destOrd="0" presId="urn:microsoft.com/office/officeart/2005/8/layout/vList5"/>
    <dgm:cxn modelId="{696A56DB-34E1-407D-8192-8BF1E5B291E8}" type="presOf" srcId="{3E6C992F-A32C-4A95-B4EC-6649BB47B4BA}" destId="{12A35D26-9A7B-4D89-BC97-C3519F08153C}" srcOrd="0" destOrd="0" presId="urn:microsoft.com/office/officeart/2005/8/layout/vList5"/>
    <dgm:cxn modelId="{0C596BD1-7277-4D58-8468-900EF6F5B519}" srcId="{8334899E-9086-4D6E-A1CD-70B15C6D3EAF}" destId="{3E6C992F-A32C-4A95-B4EC-6649BB47B4BA}" srcOrd="1" destOrd="0" parTransId="{024E04B2-26F6-4B29-9E9C-53D438C9BD35}" sibTransId="{6067D36C-E284-4B96-B6E2-D74DA4945B87}"/>
    <dgm:cxn modelId="{B56AA7D6-E01F-41EF-911B-332496F017EA}" type="presOf" srcId="{8334899E-9086-4D6E-A1CD-70B15C6D3EAF}" destId="{88DF2D23-72CC-4074-A0AB-980862B8B294}" srcOrd="0" destOrd="0" presId="urn:microsoft.com/office/officeart/2005/8/layout/vList5"/>
    <dgm:cxn modelId="{794EC765-2187-4150-A4B4-9560D204DA6E}" type="presOf" srcId="{92CDD60E-C8F9-409F-BC07-AC78145D5F7E}" destId="{ABAB6AEB-4F7E-4A20-941B-C2419D798AEE}" srcOrd="0" destOrd="0" presId="urn:microsoft.com/office/officeart/2005/8/layout/vList5"/>
    <dgm:cxn modelId="{1F51DB90-D7C7-4D0B-A99A-5F4DF8D9811B}" type="presParOf" srcId="{88DF2D23-72CC-4074-A0AB-980862B8B294}" destId="{394109FF-B65B-481C-B8EA-AF99F114A856}" srcOrd="0" destOrd="0" presId="urn:microsoft.com/office/officeart/2005/8/layout/vList5"/>
    <dgm:cxn modelId="{04174F8A-03B0-4700-835B-9BB6FBD6FC4B}" type="presParOf" srcId="{394109FF-B65B-481C-B8EA-AF99F114A856}" destId="{817CA93B-A768-4252-8E05-C741640CF4F8}" srcOrd="0" destOrd="0" presId="urn:microsoft.com/office/officeart/2005/8/layout/vList5"/>
    <dgm:cxn modelId="{FAEE7D7D-BBFF-45E5-B5F9-0DE39207ECDA}" type="presParOf" srcId="{394109FF-B65B-481C-B8EA-AF99F114A856}" destId="{ABAB6AEB-4F7E-4A20-941B-C2419D798AEE}" srcOrd="1" destOrd="0" presId="urn:microsoft.com/office/officeart/2005/8/layout/vList5"/>
    <dgm:cxn modelId="{F7095229-6FA5-4C18-ADF7-7870CF2AC200}" type="presParOf" srcId="{88DF2D23-72CC-4074-A0AB-980862B8B294}" destId="{A2ACEA6C-6D8B-4722-8E96-6BDE592CEABF}" srcOrd="1" destOrd="0" presId="urn:microsoft.com/office/officeart/2005/8/layout/vList5"/>
    <dgm:cxn modelId="{5E363A1A-C939-4C66-9CFE-A8B73E3DE3AD}" type="presParOf" srcId="{88DF2D23-72CC-4074-A0AB-980862B8B294}" destId="{D6371652-335D-4F64-9499-2B74FAF85EC2}" srcOrd="2" destOrd="0" presId="urn:microsoft.com/office/officeart/2005/8/layout/vList5"/>
    <dgm:cxn modelId="{239AEB38-0206-4A03-9474-01D3DEE87260}" type="presParOf" srcId="{D6371652-335D-4F64-9499-2B74FAF85EC2}" destId="{12A35D26-9A7B-4D89-BC97-C3519F08153C}" srcOrd="0" destOrd="0" presId="urn:microsoft.com/office/officeart/2005/8/layout/vList5"/>
    <dgm:cxn modelId="{4D38C419-5AFD-4400-B72C-CC318915769E}" type="presParOf" srcId="{D6371652-335D-4F64-9499-2B74FAF85EC2}" destId="{A9708688-15DC-4300-B095-CFC814F54A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3/10/2016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/>
              <a:t>Coal treatment and emissions control technologies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Tanveer Iqbal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5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-133556"/>
            <a:ext cx="12024574" cy="1609344"/>
          </a:xfrm>
        </p:spPr>
        <p:txBody>
          <a:bodyPr>
            <a:normAutofit/>
          </a:bodyPr>
          <a:lstStyle/>
          <a:p>
            <a:r>
              <a:rPr lang="en-US" sz="4800" dirty="0"/>
              <a:t>Conventional Physical Coal-cleaning Technologies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9997"/>
              </p:ext>
            </p:extLst>
          </p:nvPr>
        </p:nvGraphicFramePr>
        <p:xfrm>
          <a:off x="167426" y="1171977"/>
          <a:ext cx="11758411" cy="568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76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11145"/>
            <a:ext cx="10058400" cy="1609344"/>
          </a:xfrm>
        </p:spPr>
        <p:txBody>
          <a:bodyPr/>
          <a:lstStyle/>
          <a:p>
            <a:r>
              <a:rPr lang="en-US" dirty="0"/>
              <a:t>Conventional Physical Coal-cleaning Technologies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027197"/>
              </p:ext>
            </p:extLst>
          </p:nvPr>
        </p:nvGraphicFramePr>
        <p:xfrm>
          <a:off x="734096" y="1880315"/>
          <a:ext cx="10844011" cy="473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8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11145"/>
            <a:ext cx="10058400" cy="1609344"/>
          </a:xfrm>
        </p:spPr>
        <p:txBody>
          <a:bodyPr/>
          <a:lstStyle/>
          <a:p>
            <a:r>
              <a:rPr lang="en-US" dirty="0"/>
              <a:t>Conventional Physical Coal-cleaning Technologies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767298"/>
              </p:ext>
            </p:extLst>
          </p:nvPr>
        </p:nvGraphicFramePr>
        <p:xfrm>
          <a:off x="734096" y="1880315"/>
          <a:ext cx="10844011" cy="473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69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0"/>
            <a:ext cx="10058400" cy="1609344"/>
          </a:xfrm>
        </p:spPr>
        <p:txBody>
          <a:bodyPr/>
          <a:lstStyle/>
          <a:p>
            <a:r>
              <a:rPr lang="en-US" dirty="0"/>
              <a:t>Advanced Cleaning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58246"/>
              </p:ext>
            </p:extLst>
          </p:nvPr>
        </p:nvGraphicFramePr>
        <p:xfrm>
          <a:off x="1069975" y="1880315"/>
          <a:ext cx="10058400" cy="473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37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0"/>
            <a:ext cx="10058400" cy="1609344"/>
          </a:xfrm>
        </p:spPr>
        <p:txBody>
          <a:bodyPr/>
          <a:lstStyle/>
          <a:p>
            <a:r>
              <a:rPr lang="en-US" dirty="0"/>
              <a:t>Advanced Cleaning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522992"/>
              </p:ext>
            </p:extLst>
          </p:nvPr>
        </p:nvGraphicFramePr>
        <p:xfrm>
          <a:off x="914400" y="1609345"/>
          <a:ext cx="10213975" cy="501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97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249470"/>
            <a:ext cx="10058400" cy="1609344"/>
          </a:xfrm>
        </p:spPr>
        <p:txBody>
          <a:bodyPr/>
          <a:lstStyle/>
          <a:p>
            <a:r>
              <a:rPr lang="en-US" dirty="0"/>
              <a:t>Chemical </a:t>
            </a:r>
            <a:r>
              <a:rPr lang="en-US" dirty="0" smtClean="0"/>
              <a:t>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094704"/>
            <a:ext cx="11372045" cy="5512158"/>
          </a:xfrm>
        </p:spPr>
        <p:txBody>
          <a:bodyPr>
            <a:normAutofit/>
          </a:bodyPr>
          <a:lstStyle/>
          <a:p>
            <a:r>
              <a:rPr lang="en-US" sz="4000" dirty="0"/>
              <a:t>Chemical cleaning is used to remove organic sulfur from </a:t>
            </a:r>
            <a:r>
              <a:rPr lang="en-US" sz="4000" dirty="0" smtClean="0"/>
              <a:t>the coal</a:t>
            </a:r>
          </a:p>
          <a:p>
            <a:r>
              <a:rPr lang="en-US" sz="4000" i="1" dirty="0" smtClean="0"/>
              <a:t>Molten-caustic leaching</a:t>
            </a:r>
            <a:endParaRPr lang="en-US" sz="4000" dirty="0" smtClean="0"/>
          </a:p>
          <a:p>
            <a:pPr lvl="1"/>
            <a:r>
              <a:rPr lang="en-US" sz="3600" dirty="0" smtClean="0"/>
              <a:t>Coal </a:t>
            </a:r>
            <a:r>
              <a:rPr lang="en-US" sz="3600" dirty="0"/>
              <a:t>is immersed in </a:t>
            </a:r>
            <a:r>
              <a:rPr lang="en-US" sz="3600" dirty="0" smtClean="0"/>
              <a:t>a chemical </a:t>
            </a:r>
            <a:r>
              <a:rPr lang="en-US" sz="3600" dirty="0"/>
              <a:t>that actually leaches the sulfur and </a:t>
            </a:r>
            <a:r>
              <a:rPr lang="en-US" sz="3600" dirty="0" smtClean="0"/>
              <a:t>other minerals from the coal</a:t>
            </a:r>
          </a:p>
          <a:p>
            <a:r>
              <a:rPr lang="en-US" sz="3600" dirty="0" smtClean="0"/>
              <a:t>Biological cleaning involves using microorganisms (bacteria) that literally ‘eat’ the sulfur out of the coal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682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pre-drying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Power plants that use high-moisture coals suffer from efficiency decrease. The </a:t>
            </a:r>
            <a:r>
              <a:rPr lang="en-US" sz="3200" dirty="0" smtClean="0"/>
              <a:t>efficiency is </a:t>
            </a:r>
            <a:r>
              <a:rPr lang="en-US" sz="3200" dirty="0"/>
              <a:t>estimated to decline by 4% if the moisture-content in the coal increases </a:t>
            </a:r>
            <a:r>
              <a:rPr lang="en-US" sz="3200" dirty="0" smtClean="0"/>
              <a:t>from 10</a:t>
            </a:r>
            <a:r>
              <a:rPr lang="en-US" sz="3200" dirty="0"/>
              <a:t>% to 40% and by 9% if the moisture-content increases to 60</a:t>
            </a:r>
            <a:r>
              <a:rPr lang="en-US" sz="3200" dirty="0" smtClean="0"/>
              <a:t>%</a:t>
            </a:r>
          </a:p>
          <a:p>
            <a:r>
              <a:rPr lang="en-US" sz="3200" dirty="0" smtClean="0"/>
              <a:t>High moisture increases </a:t>
            </a:r>
            <a:r>
              <a:rPr lang="en-US" sz="3200" dirty="0"/>
              <a:t>coal-handling feed rate and requires extra energy for </a:t>
            </a:r>
            <a:r>
              <a:rPr lang="en-US" sz="3200" dirty="0" smtClean="0"/>
              <a:t>coal-handling systems </a:t>
            </a:r>
            <a:r>
              <a:rPr lang="en-US" sz="3200" dirty="0"/>
              <a:t>leading to an increase in the costs for plant operation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406294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378249"/>
            <a:ext cx="10058400" cy="1609344"/>
          </a:xfrm>
        </p:spPr>
        <p:txBody>
          <a:bodyPr>
            <a:normAutofit/>
          </a:bodyPr>
          <a:lstStyle/>
          <a:p>
            <a:r>
              <a:rPr lang="en-US" sz="4800" dirty="0"/>
              <a:t>Coal pre-drying using low </a:t>
            </a:r>
            <a:r>
              <a:rPr lang="en-US" sz="4800" dirty="0" smtClean="0"/>
              <a:t>grade Heat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888642"/>
            <a:ext cx="10482501" cy="5653826"/>
          </a:xfrm>
        </p:spPr>
        <p:txBody>
          <a:bodyPr>
            <a:noAutofit/>
          </a:bodyPr>
          <a:lstStyle/>
          <a:p>
            <a:r>
              <a:rPr lang="en-US" sz="2800" dirty="0"/>
              <a:t>overall plant </a:t>
            </a:r>
            <a:r>
              <a:rPr lang="en-US" sz="2800" dirty="0" smtClean="0"/>
              <a:t>efficiency is </a:t>
            </a:r>
            <a:r>
              <a:rPr lang="en-US" sz="2800" dirty="0"/>
              <a:t>increased due to increase in boiler efficiency, thereby reducing CO2 emissions,</a:t>
            </a:r>
          </a:p>
          <a:p>
            <a:r>
              <a:rPr lang="en-US" sz="2800" dirty="0" smtClean="0"/>
              <a:t>boiler </a:t>
            </a:r>
            <a:r>
              <a:rPr lang="en-US" sz="2800" dirty="0"/>
              <a:t>size and plant’s extra power usage are reduced by reducing the flow rates </a:t>
            </a:r>
            <a:r>
              <a:rPr lang="en-US" sz="2800" dirty="0" smtClean="0"/>
              <a:t>of coal </a:t>
            </a:r>
            <a:r>
              <a:rPr lang="en-US" sz="2800" dirty="0"/>
              <a:t>and flue gas, </a:t>
            </a:r>
            <a:endParaRPr lang="en-US" sz="2800" dirty="0" smtClean="0"/>
          </a:p>
          <a:p>
            <a:r>
              <a:rPr lang="en-US" sz="2800" dirty="0" smtClean="0"/>
              <a:t>flow </a:t>
            </a:r>
            <a:r>
              <a:rPr lang="en-US" sz="2800" dirty="0"/>
              <a:t>rate reduction also allows extra SO2 capture for high </a:t>
            </a:r>
            <a:r>
              <a:rPr lang="en-US" sz="2800" dirty="0" smtClean="0"/>
              <a:t>sulfur content coals </a:t>
            </a:r>
            <a:r>
              <a:rPr lang="en-US" sz="2800" dirty="0"/>
              <a:t>by extra scrubber, </a:t>
            </a:r>
          </a:p>
          <a:p>
            <a:r>
              <a:rPr lang="en-US" sz="2800" dirty="0" smtClean="0"/>
              <a:t>NO2 </a:t>
            </a:r>
            <a:r>
              <a:rPr lang="en-US" sz="2800" dirty="0"/>
              <a:t>emissions are reduced by increasing </a:t>
            </a:r>
            <a:r>
              <a:rPr lang="en-US" sz="2800" dirty="0" smtClean="0"/>
              <a:t>coal’s heating </a:t>
            </a:r>
            <a:r>
              <a:rPr lang="en-US" sz="2800" dirty="0"/>
              <a:t>value and reducing the flow rates of coal and air, </a:t>
            </a:r>
          </a:p>
          <a:p>
            <a:r>
              <a:rPr lang="en-US" sz="2800" dirty="0" smtClean="0"/>
              <a:t>Hg </a:t>
            </a:r>
            <a:r>
              <a:rPr lang="en-US" sz="2800" dirty="0"/>
              <a:t>oxidation </a:t>
            </a:r>
            <a:r>
              <a:rPr lang="en-US" sz="2800" dirty="0" smtClean="0"/>
              <a:t>increases during </a:t>
            </a:r>
            <a:r>
              <a:rPr lang="en-US" sz="2800" dirty="0"/>
              <a:t>combustion and this oxidized Hg can be removed by wet-lime spray towers,</a:t>
            </a:r>
          </a:p>
          <a:p>
            <a:r>
              <a:rPr lang="en-US" sz="2800" dirty="0" smtClean="0"/>
              <a:t>using </a:t>
            </a:r>
            <a:r>
              <a:rPr lang="en-US" sz="2800" dirty="0"/>
              <a:t>low-grade or waste heat avoids the need for alternative heat sources.</a:t>
            </a:r>
          </a:p>
        </p:txBody>
      </p:sp>
    </p:spTree>
    <p:extLst>
      <p:ext uri="{BB962C8B-B14F-4D97-AF65-F5344CB8AC3E}">
        <p14:creationId xmlns:p14="http://schemas.microsoft.com/office/powerpoint/2010/main" val="49804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EMISSIONS CONTROL </a:t>
            </a:r>
            <a:r>
              <a:rPr lang="en-US" b="1" dirty="0" smtClean="0"/>
              <a:t>TECHNOLOGIES - </a:t>
            </a:r>
            <a:r>
              <a:rPr lang="en-US" b="1" dirty="0"/>
              <a:t>Used during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10327955" cy="4485454"/>
          </a:xfrm>
        </p:spPr>
        <p:txBody>
          <a:bodyPr>
            <a:no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emove </a:t>
            </a:r>
            <a:r>
              <a:rPr lang="en-US" sz="3200" dirty="0"/>
              <a:t>sulfur dioxide and nitrogen </a:t>
            </a:r>
            <a:r>
              <a:rPr lang="en-US" sz="3200" dirty="0" smtClean="0"/>
              <a:t>oxides</a:t>
            </a:r>
          </a:p>
          <a:p>
            <a:r>
              <a:rPr lang="en-US" sz="3200" i="1" dirty="0"/>
              <a:t>Fluidized-bed combustion </a:t>
            </a:r>
            <a:r>
              <a:rPr lang="en-US" sz="3200" dirty="0"/>
              <a:t>is one such technology.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fluidized-bed combustion</a:t>
            </a:r>
            <a:r>
              <a:rPr lang="en-US" sz="3200" dirty="0" smtClean="0"/>
              <a:t>, finely </a:t>
            </a:r>
            <a:r>
              <a:rPr lang="en-US" sz="3200" dirty="0"/>
              <a:t>grounded coal mixed with limestone is injected with hot air into the boiler. </a:t>
            </a:r>
            <a:endParaRPr lang="en-US" sz="3200" dirty="0" smtClean="0"/>
          </a:p>
          <a:p>
            <a:r>
              <a:rPr lang="en-US" sz="3200" dirty="0" smtClean="0"/>
              <a:t>This bed </a:t>
            </a:r>
            <a:r>
              <a:rPr lang="en-US" sz="3200" dirty="0"/>
              <a:t>of coal and limestone suspends on jets of air and resembles a boiling liquid, </a:t>
            </a:r>
            <a:r>
              <a:rPr lang="en-US" sz="3200" dirty="0" smtClean="0"/>
              <a:t>a ‘</a:t>
            </a:r>
            <a:r>
              <a:rPr lang="en-US" sz="3200" dirty="0"/>
              <a:t>fluid’. </a:t>
            </a:r>
            <a:endParaRPr lang="en-US" sz="3200" dirty="0" smtClean="0"/>
          </a:p>
          <a:p>
            <a:r>
              <a:rPr lang="en-US" sz="3200" dirty="0" smtClean="0"/>
              <a:t>As </a:t>
            </a:r>
            <a:r>
              <a:rPr lang="en-US" sz="3200" dirty="0"/>
              <a:t>the coal burns, the limestone acts as a sponge and captures the sulfur.</a:t>
            </a:r>
          </a:p>
        </p:txBody>
      </p:sp>
    </p:spTree>
    <p:extLst>
      <p:ext uri="{BB962C8B-B14F-4D97-AF65-F5344CB8AC3E}">
        <p14:creationId xmlns:p14="http://schemas.microsoft.com/office/powerpoint/2010/main" val="381452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4400" i="1" dirty="0"/>
              <a:t>Fluidized-bed combustion</a:t>
            </a:r>
            <a:endParaRPr lang="en-US" sz="4400" dirty="0"/>
          </a:p>
        </p:txBody>
      </p:sp>
      <p:pic>
        <p:nvPicPr>
          <p:cNvPr id="2050" name="Picture 2" descr="http://nett21.gec.jp/AIR/data/img/TAFig-093-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28" y="643944"/>
            <a:ext cx="6013896" cy="53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8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Environmental </a:t>
            </a:r>
            <a:r>
              <a:rPr lang="en-US" sz="3200" dirty="0"/>
              <a:t>impact </a:t>
            </a:r>
            <a:r>
              <a:rPr lang="en-US" sz="3200" dirty="0" smtClean="0"/>
              <a:t>dependent </a:t>
            </a:r>
            <a:r>
              <a:rPr lang="en-US" sz="3200" dirty="0"/>
              <a:t>on the specific technology </a:t>
            </a:r>
            <a:r>
              <a:rPr lang="en-US" sz="3200" dirty="0" smtClean="0"/>
              <a:t>for Energy generation</a:t>
            </a:r>
          </a:p>
          <a:p>
            <a:r>
              <a:rPr lang="en-US" sz="3200" dirty="0"/>
              <a:t>Environmental </a:t>
            </a:r>
            <a:r>
              <a:rPr lang="en-US" sz="3200" dirty="0" smtClean="0"/>
              <a:t>Concerns </a:t>
            </a:r>
          </a:p>
          <a:p>
            <a:pPr lvl="1"/>
            <a:r>
              <a:rPr lang="en-US" sz="2800" dirty="0" smtClean="0"/>
              <a:t>water </a:t>
            </a:r>
            <a:r>
              <a:rPr lang="en-US" sz="2800" dirty="0"/>
              <a:t>resource </a:t>
            </a:r>
            <a:endParaRPr lang="en-US" sz="2800" dirty="0" smtClean="0"/>
          </a:p>
          <a:p>
            <a:pPr lvl="1"/>
            <a:r>
              <a:rPr lang="en-US" sz="2800" dirty="0" smtClean="0"/>
              <a:t>pollutant </a:t>
            </a:r>
            <a:r>
              <a:rPr lang="en-US" sz="2800" dirty="0"/>
              <a:t>emissions </a:t>
            </a:r>
            <a:endParaRPr lang="en-US" sz="2800" dirty="0" smtClean="0"/>
          </a:p>
          <a:p>
            <a:pPr lvl="1"/>
            <a:r>
              <a:rPr lang="en-US" sz="2800" dirty="0" smtClean="0"/>
              <a:t>waste </a:t>
            </a:r>
            <a:r>
              <a:rPr lang="en-US" sz="2800" dirty="0"/>
              <a:t>generation </a:t>
            </a:r>
            <a:endParaRPr lang="en-US" sz="2800" dirty="0" smtClean="0"/>
          </a:p>
          <a:p>
            <a:pPr lvl="1"/>
            <a:r>
              <a:rPr lang="en-US" sz="2800" dirty="0" smtClean="0"/>
              <a:t>public </a:t>
            </a:r>
            <a:r>
              <a:rPr lang="en-US" sz="2800" dirty="0"/>
              <a:t>health </a:t>
            </a:r>
            <a:endParaRPr lang="en-US" sz="2800" dirty="0" smtClean="0"/>
          </a:p>
          <a:p>
            <a:pPr lvl="1"/>
            <a:r>
              <a:rPr lang="en-US" sz="2800" dirty="0" smtClean="0"/>
              <a:t>safety concerns </a:t>
            </a:r>
            <a:r>
              <a:rPr lang="en-US" sz="2800" dirty="0"/>
              <a:t>or all of these.</a:t>
            </a:r>
          </a:p>
        </p:txBody>
      </p:sp>
    </p:spTree>
    <p:extLst>
      <p:ext uri="{BB962C8B-B14F-4D97-AF65-F5344CB8AC3E}">
        <p14:creationId xmlns:p14="http://schemas.microsoft.com/office/powerpoint/2010/main" val="137820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5459"/>
            <a:ext cx="5177307" cy="16093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Post-combustion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02309"/>
            <a:ext cx="4765183" cy="837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Schematic design of an absorber in a </a:t>
            </a:r>
            <a:r>
              <a:rPr lang="en-US" dirty="0" smtClean="0"/>
              <a:t>Flue Gas Desulphurization </a:t>
            </a:r>
            <a:r>
              <a:rPr lang="en-US" dirty="0"/>
              <a:t>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530" y="0"/>
            <a:ext cx="6742490" cy="69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5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2093976"/>
            <a:ext cx="3116688" cy="4078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Dry scrubber system using slaked lime slurry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6" y="249093"/>
            <a:ext cx="8514554" cy="66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6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</a:t>
            </a:r>
            <a:r>
              <a:rPr lang="en-US" b="1" baseline="-25000" dirty="0"/>
              <a:t>x</a:t>
            </a:r>
            <a:r>
              <a:rPr lang="en-US" b="1" dirty="0"/>
              <a:t> control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Low excess air (LEA) </a:t>
            </a:r>
            <a:r>
              <a:rPr lang="en-US" i="1" dirty="0" smtClean="0"/>
              <a:t>combustion</a:t>
            </a:r>
          </a:p>
          <a:p>
            <a:r>
              <a:rPr lang="en-US" i="1" dirty="0"/>
              <a:t>Low NO</a:t>
            </a:r>
            <a:r>
              <a:rPr lang="en-US" dirty="0"/>
              <a:t>x </a:t>
            </a:r>
            <a:r>
              <a:rPr lang="en-US" i="1" dirty="0"/>
              <a:t>Burners (LNB</a:t>
            </a:r>
            <a:r>
              <a:rPr lang="en-US" i="1" dirty="0" smtClean="0"/>
              <a:t>)</a:t>
            </a:r>
          </a:p>
          <a:p>
            <a:r>
              <a:rPr lang="en-US" i="1" dirty="0"/>
              <a:t>Staged Combustion (SC</a:t>
            </a:r>
            <a:r>
              <a:rPr lang="en-US" i="1" dirty="0" smtClean="0"/>
              <a:t>)</a:t>
            </a:r>
          </a:p>
          <a:p>
            <a:r>
              <a:rPr lang="en-US" i="1" dirty="0"/>
              <a:t>Flue Gas Recirculation (FGR</a:t>
            </a:r>
            <a:r>
              <a:rPr lang="en-US" i="1" dirty="0" smtClean="0"/>
              <a:t>)</a:t>
            </a:r>
          </a:p>
          <a:p>
            <a:r>
              <a:rPr lang="en-US" i="1" dirty="0"/>
              <a:t>NOx </a:t>
            </a:r>
            <a:r>
              <a:rPr lang="en-US" i="1" dirty="0" err="1" smtClean="0"/>
              <a:t>Reburning</a:t>
            </a:r>
            <a:endParaRPr lang="en-US" i="1" dirty="0" smtClean="0"/>
          </a:p>
          <a:p>
            <a:r>
              <a:rPr lang="en-US" i="1" dirty="0"/>
              <a:t>Selective catalytic reduction </a:t>
            </a:r>
            <a:r>
              <a:rPr lang="en-US" dirty="0"/>
              <a:t>(SCR</a:t>
            </a:r>
            <a:r>
              <a:rPr lang="en-US" dirty="0" smtClean="0"/>
              <a:t>)</a:t>
            </a:r>
          </a:p>
          <a:p>
            <a:r>
              <a:rPr lang="en-US" i="1" dirty="0"/>
              <a:t>Selective Non-catalytic Reduction </a:t>
            </a:r>
            <a:r>
              <a:rPr lang="en-US" dirty="0"/>
              <a:t>(SNCR)</a:t>
            </a:r>
          </a:p>
        </p:txBody>
      </p:sp>
    </p:spTree>
    <p:extLst>
      <p:ext uri="{BB962C8B-B14F-4D97-AF65-F5344CB8AC3E}">
        <p14:creationId xmlns:p14="http://schemas.microsoft.com/office/powerpoint/2010/main" val="14173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Selective catalytic reduction </a:t>
            </a:r>
            <a:r>
              <a:rPr lang="en-US" dirty="0"/>
              <a:t>(SCR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879" y="2120900"/>
            <a:ext cx="736059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0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Selective Non-catalytic Reduction </a:t>
            </a:r>
            <a:r>
              <a:rPr lang="en-US" dirty="0"/>
              <a:t>(SNCR)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714" y="2120899"/>
            <a:ext cx="6926434" cy="4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70" y="1686718"/>
            <a:ext cx="7366716" cy="49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223710"/>
            <a:ext cx="10058400" cy="1609344"/>
          </a:xfrm>
        </p:spPr>
        <p:txBody>
          <a:bodyPr/>
          <a:lstStyle/>
          <a:p>
            <a:r>
              <a:rPr lang="en-US" dirty="0"/>
              <a:t>Coal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5" y="978794"/>
            <a:ext cx="10586433" cy="5782614"/>
          </a:xfrm>
        </p:spPr>
        <p:txBody>
          <a:bodyPr>
            <a:noAutofit/>
          </a:bodyPr>
          <a:lstStyle/>
          <a:p>
            <a:r>
              <a:rPr lang="en-US" sz="2800" dirty="0"/>
              <a:t>Mined coals are highly heterogeneous </a:t>
            </a:r>
            <a:r>
              <a:rPr lang="en-US" sz="2800" dirty="0" smtClean="0"/>
              <a:t>varying </a:t>
            </a:r>
            <a:r>
              <a:rPr lang="en-US" sz="2800" dirty="0"/>
              <a:t>widely in quality and content </a:t>
            </a:r>
            <a:r>
              <a:rPr lang="en-US" sz="2800" dirty="0" smtClean="0"/>
              <a:t>from </a:t>
            </a:r>
          </a:p>
          <a:p>
            <a:pPr lvl="1"/>
            <a:r>
              <a:rPr lang="en-US" sz="2400" dirty="0" smtClean="0"/>
              <a:t>country </a:t>
            </a:r>
            <a:r>
              <a:rPr lang="en-US" sz="2400" dirty="0"/>
              <a:t>to </a:t>
            </a:r>
            <a:r>
              <a:rPr lang="en-US" sz="2400" dirty="0" smtClean="0"/>
              <a:t>country </a:t>
            </a:r>
          </a:p>
          <a:p>
            <a:pPr lvl="1"/>
            <a:r>
              <a:rPr lang="en-US" sz="2400" dirty="0" smtClean="0"/>
              <a:t>mine </a:t>
            </a:r>
            <a:r>
              <a:rPr lang="en-US" sz="2400" dirty="0"/>
              <a:t>to </a:t>
            </a:r>
            <a:r>
              <a:rPr lang="en-US" sz="2400" dirty="0" smtClean="0"/>
              <a:t>mine</a:t>
            </a:r>
          </a:p>
          <a:p>
            <a:pPr lvl="1"/>
            <a:r>
              <a:rPr lang="en-US" sz="2400" dirty="0" smtClean="0"/>
              <a:t>even </a:t>
            </a:r>
            <a:r>
              <a:rPr lang="en-US" sz="2400" dirty="0"/>
              <a:t>from seam to seam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Coal is normally </a:t>
            </a:r>
            <a:r>
              <a:rPr lang="en-US" sz="2800" dirty="0" smtClean="0"/>
              <a:t>associated with </a:t>
            </a:r>
            <a:r>
              <a:rPr lang="en-US" sz="2800" dirty="0"/>
              <a:t>ash-forming minerals and chemical material including </a:t>
            </a:r>
            <a:endParaRPr lang="en-US" sz="2800" dirty="0" smtClean="0"/>
          </a:p>
          <a:p>
            <a:pPr lvl="1"/>
            <a:r>
              <a:rPr lang="en-US" sz="2400" dirty="0" smtClean="0"/>
              <a:t>sand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2400" dirty="0" smtClean="0"/>
              <a:t>rock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2400" dirty="0" smtClean="0"/>
              <a:t>sulfur and </a:t>
            </a:r>
          </a:p>
          <a:p>
            <a:pPr lvl="1"/>
            <a:r>
              <a:rPr lang="en-US" sz="2400" dirty="0" smtClean="0"/>
              <a:t>trace </a:t>
            </a:r>
            <a:r>
              <a:rPr lang="en-US" sz="2400" dirty="0"/>
              <a:t>elements. </a:t>
            </a:r>
            <a:endParaRPr lang="en-US" sz="24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impurities affect the </a:t>
            </a:r>
            <a:r>
              <a:rPr lang="en-US" sz="2800" dirty="0" smtClean="0"/>
              <a:t>properties of </a:t>
            </a:r>
            <a:r>
              <a:rPr lang="en-US" sz="2800" dirty="0"/>
              <a:t>coal and the combustion process including the stack (flue) gas emissions </a:t>
            </a:r>
            <a:r>
              <a:rPr lang="en-US" sz="2800" dirty="0" smtClean="0"/>
              <a:t>and byproducts </a:t>
            </a:r>
            <a:r>
              <a:rPr lang="en-US" sz="2800" dirty="0"/>
              <a:t>of combustion.</a:t>
            </a:r>
          </a:p>
        </p:txBody>
      </p:sp>
    </p:spTree>
    <p:extLst>
      <p:ext uri="{BB962C8B-B14F-4D97-AF65-F5344CB8AC3E}">
        <p14:creationId xmlns:p14="http://schemas.microsoft.com/office/powerpoint/2010/main" val="35871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</a:t>
            </a:r>
            <a:r>
              <a:rPr lang="en-US" i="1" dirty="0"/>
              <a:t> </a:t>
            </a:r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Coal cleaning and washing at the mine or at the power plant (</a:t>
            </a:r>
            <a:r>
              <a:rPr lang="en-US" sz="3200" dirty="0" smtClean="0"/>
              <a:t>or at </a:t>
            </a:r>
            <a:r>
              <a:rPr lang="en-US" sz="3200" dirty="0"/>
              <a:t>both) removes ash, rock, and moisture from coal to the extent possible.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principle</a:t>
            </a:r>
            <a:r>
              <a:rPr lang="en-US" sz="3200" dirty="0" smtClean="0"/>
              <a:t>, coal </a:t>
            </a:r>
            <a:r>
              <a:rPr lang="en-US" sz="3200" dirty="0"/>
              <a:t>is crushed and washed when it is cleaned at the mine preparation plants </a:t>
            </a:r>
            <a:r>
              <a:rPr lang="en-US" sz="3200" dirty="0" smtClean="0"/>
              <a:t>which removes </a:t>
            </a:r>
            <a:r>
              <a:rPr lang="en-US" sz="3200" dirty="0"/>
              <a:t>the largest amount of sulfur found in coal. </a:t>
            </a:r>
          </a:p>
        </p:txBody>
      </p:sp>
    </p:spTree>
    <p:extLst>
      <p:ext uri="{BB962C8B-B14F-4D97-AF65-F5344CB8AC3E}">
        <p14:creationId xmlns:p14="http://schemas.microsoft.com/office/powerpoint/2010/main" val="114238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</a:t>
            </a:r>
            <a:r>
              <a:rPr lang="en-US" i="1" dirty="0"/>
              <a:t> </a:t>
            </a:r>
            <a:r>
              <a:rPr lang="en-US" dirty="0" smtClean="0"/>
              <a:t>treatment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Pre-combustion</a:t>
            </a:r>
          </a:p>
          <a:p>
            <a:r>
              <a:rPr lang="en-US" sz="4800" dirty="0" smtClean="0"/>
              <a:t>Combustion </a:t>
            </a:r>
            <a:endParaRPr lang="en-US" sz="4800" dirty="0"/>
          </a:p>
          <a:p>
            <a:r>
              <a:rPr lang="en-US" sz="4800" dirty="0" smtClean="0"/>
              <a:t>Post-combustion </a:t>
            </a:r>
          </a:p>
          <a:p>
            <a:r>
              <a:rPr lang="en-US" sz="4800" dirty="0" smtClean="0"/>
              <a:t>Conversion </a:t>
            </a:r>
            <a:r>
              <a:rPr lang="en-US" sz="4800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46497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Pre-Combustion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00766"/>
            <a:ext cx="10058400" cy="487143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cleaning and washing of coal</a:t>
            </a:r>
            <a:endParaRPr lang="en-US" sz="3200" i="1" dirty="0" smtClean="0"/>
          </a:p>
          <a:p>
            <a:r>
              <a:rPr lang="en-US" sz="3200" i="1" dirty="0"/>
              <a:t>C</a:t>
            </a:r>
            <a:r>
              <a:rPr lang="en-US" sz="3200" i="1" dirty="0" smtClean="0"/>
              <a:t>oal </a:t>
            </a:r>
            <a:r>
              <a:rPr lang="en-US" sz="3200" i="1" dirty="0"/>
              <a:t>benefaction, coal beneficiation </a:t>
            </a:r>
            <a:r>
              <a:rPr lang="en-US" sz="3200" dirty="0"/>
              <a:t>or </a:t>
            </a:r>
            <a:r>
              <a:rPr lang="en-US" sz="3200" i="1" dirty="0"/>
              <a:t>coal preparation </a:t>
            </a:r>
            <a:r>
              <a:rPr lang="en-US" sz="3200" dirty="0"/>
              <a:t>process</a:t>
            </a:r>
            <a:endParaRPr lang="en-US" sz="3200" dirty="0" smtClean="0"/>
          </a:p>
          <a:p>
            <a:r>
              <a:rPr lang="en-US" sz="3200" dirty="0"/>
              <a:t>I</a:t>
            </a:r>
            <a:r>
              <a:rPr lang="en-US" sz="3200" dirty="0" smtClean="0"/>
              <a:t>mproves </a:t>
            </a:r>
            <a:r>
              <a:rPr lang="en-US" sz="3200" dirty="0"/>
              <a:t>the quality of coal </a:t>
            </a:r>
            <a:endParaRPr lang="en-US" sz="3200" dirty="0" smtClean="0"/>
          </a:p>
          <a:p>
            <a:r>
              <a:rPr lang="en-US" sz="3200" dirty="0"/>
              <a:t>P</a:t>
            </a:r>
            <a:r>
              <a:rPr lang="en-US" sz="3200" dirty="0" smtClean="0"/>
              <a:t>rovides benefits </a:t>
            </a:r>
          </a:p>
          <a:p>
            <a:pPr lvl="1"/>
            <a:r>
              <a:rPr lang="en-US" sz="2800" dirty="0" smtClean="0"/>
              <a:t>savings </a:t>
            </a:r>
            <a:r>
              <a:rPr lang="en-US" sz="2800" dirty="0"/>
              <a:t>in </a:t>
            </a:r>
            <a:r>
              <a:rPr lang="en-US" sz="2800" dirty="0" smtClean="0"/>
              <a:t>the transportation</a:t>
            </a:r>
            <a:r>
              <a:rPr lang="en-US" sz="2800" dirty="0"/>
              <a:t>, and in capital and operating costs of the power plant, particularly </a:t>
            </a:r>
            <a:r>
              <a:rPr lang="en-US" sz="2800" dirty="0" smtClean="0"/>
              <a:t>the boiler</a:t>
            </a:r>
            <a:r>
              <a:rPr lang="en-US" sz="2800" dirty="0"/>
              <a:t>, coal handling and ash handling systems, and </a:t>
            </a:r>
            <a:endParaRPr lang="en-US" sz="2800" dirty="0" smtClean="0"/>
          </a:p>
          <a:p>
            <a:pPr lvl="1"/>
            <a:r>
              <a:rPr lang="en-US" sz="2800" dirty="0" smtClean="0"/>
              <a:t>reduction </a:t>
            </a:r>
            <a:r>
              <a:rPr lang="en-US" sz="2800" dirty="0"/>
              <a:t>in the cost of </a:t>
            </a:r>
            <a:r>
              <a:rPr lang="en-US" sz="2800" dirty="0" smtClean="0"/>
              <a:t>power generation </a:t>
            </a:r>
            <a:r>
              <a:rPr lang="en-US" sz="2800" dirty="0"/>
              <a:t>if the washed coal increases the plant load factor and the </a:t>
            </a:r>
            <a:r>
              <a:rPr lang="en-US" sz="2800" dirty="0" err="1"/>
              <a:t>washery</a:t>
            </a:r>
            <a:r>
              <a:rPr lang="en-US" sz="2800" dirty="0"/>
              <a:t> </a:t>
            </a:r>
            <a:r>
              <a:rPr lang="en-US" sz="2800" dirty="0" smtClean="0"/>
              <a:t>rejects are </a:t>
            </a:r>
            <a:r>
              <a:rPr lang="en-US" sz="2800" dirty="0"/>
              <a:t>utilized efficiently in fluidized bed </a:t>
            </a:r>
            <a:r>
              <a:rPr lang="en-US" sz="2800" dirty="0" smtClean="0"/>
              <a:t>boilers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59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Pre-combustion processes (coal benefaction)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P</a:t>
            </a:r>
            <a:r>
              <a:rPr lang="en-US" sz="4400" i="1" dirty="0" smtClean="0"/>
              <a:t>hysical </a:t>
            </a:r>
            <a:r>
              <a:rPr lang="en-US" sz="4400" i="1" dirty="0"/>
              <a:t>cleaning </a:t>
            </a:r>
            <a:r>
              <a:rPr lang="en-US" sz="4400" dirty="0"/>
              <a:t>or </a:t>
            </a:r>
            <a:r>
              <a:rPr lang="en-US" sz="4400" i="1" dirty="0" smtClean="0"/>
              <a:t>washing</a:t>
            </a:r>
            <a:endParaRPr lang="en-US" sz="4400" i="1" dirty="0"/>
          </a:p>
          <a:p>
            <a:r>
              <a:rPr lang="en-US" sz="4400" i="1" dirty="0"/>
              <a:t>C</a:t>
            </a:r>
            <a:r>
              <a:rPr lang="en-US" sz="4400" i="1" dirty="0" smtClean="0"/>
              <a:t>hemical cleaning</a:t>
            </a:r>
          </a:p>
          <a:p>
            <a:r>
              <a:rPr lang="en-US" sz="4400" i="1" dirty="0"/>
              <a:t>B</a:t>
            </a:r>
            <a:r>
              <a:rPr lang="en-US" sz="4400" i="1" dirty="0" smtClean="0"/>
              <a:t>iological </a:t>
            </a:r>
            <a:r>
              <a:rPr lang="en-US" sz="4400" i="1" dirty="0"/>
              <a:t>methods of cleaning </a:t>
            </a:r>
            <a:r>
              <a:rPr lang="en-US" sz="4400" dirty="0"/>
              <a:t>– to remove sulfur and </a:t>
            </a:r>
            <a:r>
              <a:rPr lang="en-US" sz="4400" dirty="0" smtClean="0"/>
              <a:t>ash</a:t>
            </a:r>
          </a:p>
          <a:p>
            <a:r>
              <a:rPr lang="en-US" sz="4400" dirty="0"/>
              <a:t>also includes drying, briquetting, and blending</a:t>
            </a:r>
          </a:p>
        </p:txBody>
      </p:sp>
    </p:spTree>
    <p:extLst>
      <p:ext uri="{BB962C8B-B14F-4D97-AF65-F5344CB8AC3E}">
        <p14:creationId xmlns:p14="http://schemas.microsoft.com/office/powerpoint/2010/main" val="31003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i="1" dirty="0"/>
              <a:t>Physical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9" y="1262130"/>
            <a:ext cx="10573554" cy="5434884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eparates </a:t>
            </a:r>
            <a:r>
              <a:rPr lang="en-US" sz="2800" dirty="0"/>
              <a:t>effectively ash content, rocks and </a:t>
            </a:r>
            <a:r>
              <a:rPr lang="en-US" sz="2800" i="1" dirty="0"/>
              <a:t>pyritic sulfur </a:t>
            </a:r>
            <a:r>
              <a:rPr lang="en-US" sz="2800" dirty="0" smtClean="0"/>
              <a:t>and </a:t>
            </a:r>
            <a:r>
              <a:rPr lang="en-US" sz="2800" dirty="0"/>
              <a:t>trace elements like mercury from the coal. </a:t>
            </a:r>
            <a:endParaRPr lang="en-US" sz="2800" dirty="0" smtClean="0"/>
          </a:p>
          <a:p>
            <a:r>
              <a:rPr lang="en-US" sz="2800" dirty="0" smtClean="0"/>
              <a:t>Done using water</a:t>
            </a: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density </a:t>
            </a:r>
            <a:r>
              <a:rPr lang="en-US" sz="2800" dirty="0" smtClean="0"/>
              <a:t>differences </a:t>
            </a:r>
            <a:r>
              <a:rPr lang="en-US" sz="2800" dirty="0"/>
              <a:t>are exploited </a:t>
            </a:r>
            <a:r>
              <a:rPr lang="en-US" sz="2800" dirty="0" smtClean="0"/>
              <a:t>to separate </a:t>
            </a:r>
            <a:r>
              <a:rPr lang="en-US" sz="2800" dirty="0"/>
              <a:t>coal from the impurities. </a:t>
            </a:r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type of coal has its own </a:t>
            </a:r>
            <a:r>
              <a:rPr lang="en-US" sz="2800" dirty="0" smtClean="0"/>
              <a:t>wash ability criteria depending </a:t>
            </a:r>
            <a:r>
              <a:rPr lang="en-US" sz="2800" dirty="0"/>
              <a:t>on the chemical composition. </a:t>
            </a:r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dirty="0"/>
              <a:t>coal is crushed and washed, </a:t>
            </a:r>
            <a:r>
              <a:rPr lang="en-US" sz="2800" dirty="0" smtClean="0"/>
              <a:t>the heavier </a:t>
            </a:r>
            <a:r>
              <a:rPr lang="en-US" sz="2800" dirty="0"/>
              <a:t>impurities separate from the coal, making it cleaner. </a:t>
            </a:r>
            <a:endParaRPr lang="en-US" sz="2800" dirty="0" smtClean="0"/>
          </a:p>
          <a:p>
            <a:r>
              <a:rPr lang="en-US" sz="2800" dirty="0" smtClean="0"/>
              <a:t>Since </a:t>
            </a:r>
            <a:r>
              <a:rPr lang="en-US" sz="2800" dirty="0"/>
              <a:t>coal can be </a:t>
            </a:r>
            <a:r>
              <a:rPr lang="en-US" sz="2800" dirty="0" smtClean="0"/>
              <a:t>ground into </a:t>
            </a:r>
            <a:r>
              <a:rPr lang="en-US" sz="2800" dirty="0"/>
              <a:t>much smaller sizes similar to powder, it allows for removal, up to 90% of </a:t>
            </a:r>
            <a:r>
              <a:rPr lang="en-US" sz="2800" dirty="0" smtClean="0"/>
              <a:t>the pyritic </a:t>
            </a:r>
            <a:r>
              <a:rPr lang="en-US" sz="2800" dirty="0"/>
              <a:t>sulfur.</a:t>
            </a:r>
          </a:p>
        </p:txBody>
      </p:sp>
    </p:spTree>
    <p:extLst>
      <p:ext uri="{BB962C8B-B14F-4D97-AF65-F5344CB8AC3E}">
        <p14:creationId xmlns:p14="http://schemas.microsoft.com/office/powerpoint/2010/main" val="1026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53070" cy="6858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5652" y="643944"/>
            <a:ext cx="5414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GillSans"/>
              </a:rPr>
              <a:t>Typical Coal Cleaning Plant </a:t>
            </a:r>
            <a:endParaRPr lang="en-US" sz="6000" dirty="0" smtClean="0">
              <a:latin typeface="GillSans"/>
            </a:endParaRPr>
          </a:p>
          <a:p>
            <a:r>
              <a:rPr lang="en-US" sz="6000" dirty="0" smtClean="0">
                <a:latin typeface="GillSans"/>
              </a:rPr>
              <a:t>Process </a:t>
            </a:r>
            <a:r>
              <a:rPr lang="en-US" sz="6000" dirty="0">
                <a:latin typeface="GillSans"/>
              </a:rPr>
              <a:t>Flow diagram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1484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171</TotalTime>
  <Words>1067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GillSans</vt:lpstr>
      <vt:lpstr>Rockwell</vt:lpstr>
      <vt:lpstr>Rockwell Condensed</vt:lpstr>
      <vt:lpstr>Wingdings</vt:lpstr>
      <vt:lpstr>Wood Type</vt:lpstr>
      <vt:lpstr>Coal treatment and emissions control technologies</vt:lpstr>
      <vt:lpstr>Coal treatment</vt:lpstr>
      <vt:lpstr>Coal treatment</vt:lpstr>
      <vt:lpstr>Coal treatment</vt:lpstr>
      <vt:lpstr>Coal treatment Processes</vt:lpstr>
      <vt:lpstr>Pre-Combustion Technologies</vt:lpstr>
      <vt:lpstr>Pre-combustion processes (coal benefaction)</vt:lpstr>
      <vt:lpstr>Physical cleaning</vt:lpstr>
      <vt:lpstr>PowerPoint Presentation</vt:lpstr>
      <vt:lpstr>Conventional Physical Coal-cleaning Technologies</vt:lpstr>
      <vt:lpstr>Conventional Physical Coal-cleaning Technologies</vt:lpstr>
      <vt:lpstr>Conventional Physical Coal-cleaning Technologies</vt:lpstr>
      <vt:lpstr>Advanced Cleaning Processes</vt:lpstr>
      <vt:lpstr>Advanced Cleaning Processes</vt:lpstr>
      <vt:lpstr>Chemical cleaning</vt:lpstr>
      <vt:lpstr>Benefits of pre-drying</vt:lpstr>
      <vt:lpstr>Coal pre-drying using low grade Heat</vt:lpstr>
      <vt:lpstr>EMISSIONS CONTROL TECHNOLOGIES - Used during combustion</vt:lpstr>
      <vt:lpstr>Fluidized-bed combustion</vt:lpstr>
      <vt:lpstr>Post-combustion processes</vt:lpstr>
      <vt:lpstr>PowerPoint Presentation</vt:lpstr>
      <vt:lpstr>NOx control methods</vt:lpstr>
      <vt:lpstr>Selective catalytic reduction (SCR)</vt:lpstr>
      <vt:lpstr>Selective Non-catalytic Reduction (SNCR)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treatment and emissions control technologies</dc:title>
  <dc:creator>Dr. Tanveer Iqbal</dc:creator>
  <cp:lastModifiedBy>Dr. Tanveer Iqbal</cp:lastModifiedBy>
  <cp:revision>14</cp:revision>
  <dcterms:created xsi:type="dcterms:W3CDTF">2016-03-07T07:53:37Z</dcterms:created>
  <dcterms:modified xsi:type="dcterms:W3CDTF">2016-03-10T05:17:40Z</dcterms:modified>
</cp:coreProperties>
</file>