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4" r:id="rId1"/>
  </p:sldMasterIdLst>
  <p:sldIdLst>
    <p:sldId id="256" r:id="rId2"/>
    <p:sldId id="273" r:id="rId3"/>
    <p:sldId id="274" r:id="rId4"/>
    <p:sldId id="275" r:id="rId5"/>
    <p:sldId id="276" r:id="rId6"/>
    <p:sldId id="277" r:id="rId7"/>
    <p:sldId id="278" r:id="rId8"/>
    <p:sldId id="279" r:id="rId9"/>
    <p:sldId id="281" r:id="rId10"/>
    <p:sldId id="280" r:id="rId11"/>
    <p:sldId id="282" r:id="rId12"/>
    <p:sldId id="283" r:id="rId13"/>
    <p:sldId id="284" r:id="rId14"/>
    <p:sldId id="285" r:id="rId15"/>
    <p:sldId id="287" r:id="rId16"/>
    <p:sldId id="286" r:id="rId17"/>
    <p:sldId id="291" r:id="rId18"/>
    <p:sldId id="288" r:id="rId19"/>
    <p:sldId id="292" r:id="rId20"/>
    <p:sldId id="293" r:id="rId21"/>
    <p:sldId id="294" r:id="rId22"/>
    <p:sldId id="295" r:id="rId23"/>
    <p:sldId id="296"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CD19FB2-3AAB-4D03-B13A-2960828C78E3}" type="datetimeFigureOut">
              <a:rPr lang="en-US" smtClean="0"/>
              <a:t>2/22/2017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066172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2/22/2017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454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2/22/2017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047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2/22/2017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5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F39F4F5-F4D2-4D2A-AB60-88D37ADCB869}" type="datetimeFigureOut">
              <a:rPr lang="en-US" smtClean="0"/>
              <a:t>2/22/2017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348008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2/22/2017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0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2/22/2017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82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2/22/2017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059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2/22/2017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793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7D1BD23-6E54-4D9D-AD88-A2813C73CC25}" type="datetimeFigureOut">
              <a:rPr lang="en-US" smtClean="0"/>
              <a:t>2/22/2017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394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71A834-4F3C-4AF9-9C74-05EC35A0F292}" type="datetimeFigureOut">
              <a:rPr lang="en-US" smtClean="0"/>
              <a:t>2/22/2017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43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1CF1133-3259-4C45-BABA-5B62D9C6F78D}" type="datetimeFigureOut">
              <a:rPr lang="en-US" smtClean="0"/>
              <a:t>2/22/2017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028737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8636" y="1749459"/>
            <a:ext cx="8361229" cy="2098226"/>
          </a:xfrm>
        </p:spPr>
        <p:txBody>
          <a:bodyPr>
            <a:normAutofit fontScale="90000"/>
          </a:bodyPr>
          <a:lstStyle/>
          <a:p>
            <a:r>
              <a:rPr lang="en-US" sz="6700" dirty="0">
                <a:solidFill>
                  <a:srgbClr val="002060"/>
                </a:solidFill>
              </a:rPr>
              <a:t>Environmental issues</a:t>
            </a:r>
            <a:br>
              <a:rPr lang="en-US" dirty="0"/>
            </a:br>
            <a:r>
              <a:rPr lang="en-US" sz="4900" dirty="0">
                <a:solidFill>
                  <a:srgbClr val="92D050"/>
                </a:solidFill>
              </a:rPr>
              <a:t>emissions, pollution</a:t>
            </a:r>
            <a:br>
              <a:rPr lang="en-US" sz="4900" dirty="0">
                <a:solidFill>
                  <a:srgbClr val="92D050"/>
                </a:solidFill>
              </a:rPr>
            </a:br>
            <a:r>
              <a:rPr lang="en-US" sz="4900" dirty="0">
                <a:solidFill>
                  <a:srgbClr val="92D050"/>
                </a:solidFill>
              </a:rPr>
              <a:t>control, assessment and management</a:t>
            </a:r>
          </a:p>
        </p:txBody>
      </p:sp>
      <p:sp>
        <p:nvSpPr>
          <p:cNvPr id="3" name="Subtitle 2"/>
          <p:cNvSpPr>
            <a:spLocks noGrp="1"/>
          </p:cNvSpPr>
          <p:nvPr>
            <p:ph type="subTitle" idx="1"/>
          </p:nvPr>
        </p:nvSpPr>
        <p:spPr>
          <a:xfrm>
            <a:off x="1215961" y="4188740"/>
            <a:ext cx="10058400" cy="1828800"/>
          </a:xfrm>
        </p:spPr>
        <p:txBody>
          <a:bodyPr>
            <a:normAutofit/>
          </a:bodyPr>
          <a:lstStyle/>
          <a:p>
            <a:pPr algn="l">
              <a:lnSpc>
                <a:spcPct val="100000"/>
              </a:lnSpc>
            </a:pPr>
            <a:r>
              <a:rPr lang="en-US" sz="3600" b="1" cap="none" spc="100" dirty="0">
                <a:solidFill>
                  <a:srgbClr val="C00000"/>
                </a:solidFill>
              </a:rPr>
              <a:t>Dr. Tanveer Iqbal</a:t>
            </a:r>
          </a:p>
          <a:p>
            <a:pPr algn="l">
              <a:lnSpc>
                <a:spcPct val="100000"/>
              </a:lnSpc>
              <a:spcBef>
                <a:spcPts val="0"/>
              </a:spcBef>
              <a:spcAft>
                <a:spcPts val="0"/>
              </a:spcAft>
            </a:pPr>
            <a:r>
              <a:rPr lang="en-US" sz="2100" b="1" cap="none" spc="100" dirty="0"/>
              <a:t>Associate Professor, </a:t>
            </a:r>
          </a:p>
          <a:p>
            <a:pPr algn="l">
              <a:lnSpc>
                <a:spcPct val="100000"/>
              </a:lnSpc>
              <a:spcBef>
                <a:spcPts val="0"/>
              </a:spcBef>
              <a:spcAft>
                <a:spcPts val="0"/>
              </a:spcAft>
            </a:pPr>
            <a:r>
              <a:rPr lang="en-US" sz="2100" b="1" cap="none" spc="100" dirty="0"/>
              <a:t>Chemical, Polymer &amp; Composite Materials Engineering Department,</a:t>
            </a:r>
          </a:p>
          <a:p>
            <a:pPr algn="l">
              <a:lnSpc>
                <a:spcPct val="100000"/>
              </a:lnSpc>
              <a:spcBef>
                <a:spcPts val="0"/>
              </a:spcBef>
              <a:spcAft>
                <a:spcPts val="0"/>
              </a:spcAft>
            </a:pPr>
            <a:r>
              <a:rPr lang="en-US" sz="2100" b="1" cap="none" spc="100" dirty="0"/>
              <a:t>University of Engineering &amp; Technology, KSK Campus, Lahore</a:t>
            </a:r>
          </a:p>
        </p:txBody>
      </p:sp>
    </p:spTree>
    <p:extLst>
      <p:ext uri="{BB962C8B-B14F-4D97-AF65-F5344CB8AC3E}">
        <p14:creationId xmlns:p14="http://schemas.microsoft.com/office/powerpoint/2010/main" val="236309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7252709" cy="4374094"/>
          </a:xfrm>
          <a:prstGeom prst="rect">
            <a:avLst/>
          </a:prstGeom>
        </p:spPr>
      </p:pic>
      <p:pic>
        <p:nvPicPr>
          <p:cNvPr id="5" name="Picture 4"/>
          <p:cNvPicPr>
            <a:picLocks noChangeAspect="1"/>
          </p:cNvPicPr>
          <p:nvPr/>
        </p:nvPicPr>
        <p:blipFill>
          <a:blip r:embed="rId3"/>
          <a:stretch>
            <a:fillRect/>
          </a:stretch>
        </p:blipFill>
        <p:spPr>
          <a:xfrm>
            <a:off x="5236745" y="2857500"/>
            <a:ext cx="7107655" cy="4192219"/>
          </a:xfrm>
          <a:prstGeom prst="rect">
            <a:avLst/>
          </a:prstGeom>
        </p:spPr>
      </p:pic>
      <p:sp>
        <p:nvSpPr>
          <p:cNvPr id="6" name="Rectangle 5"/>
          <p:cNvSpPr/>
          <p:nvPr/>
        </p:nvSpPr>
        <p:spPr>
          <a:xfrm>
            <a:off x="851699" y="5084149"/>
            <a:ext cx="4698885" cy="646331"/>
          </a:xfrm>
          <a:prstGeom prst="rect">
            <a:avLst/>
          </a:prstGeom>
        </p:spPr>
        <p:txBody>
          <a:bodyPr wrap="square">
            <a:spAutoFit/>
          </a:bodyPr>
          <a:lstStyle/>
          <a:p>
            <a:r>
              <a:rPr lang="en-US" dirty="0"/>
              <a:t>Australian nitrogen oxides emissions as a function of sector for 2009/2010</a:t>
            </a:r>
          </a:p>
        </p:txBody>
      </p:sp>
      <p:sp>
        <p:nvSpPr>
          <p:cNvPr id="7" name="Rectangle 6"/>
          <p:cNvSpPr/>
          <p:nvPr/>
        </p:nvSpPr>
        <p:spPr>
          <a:xfrm>
            <a:off x="7252709" y="571500"/>
            <a:ext cx="4454187" cy="646331"/>
          </a:xfrm>
          <a:prstGeom prst="rect">
            <a:avLst/>
          </a:prstGeom>
        </p:spPr>
        <p:txBody>
          <a:bodyPr wrap="square">
            <a:spAutoFit/>
          </a:bodyPr>
          <a:lstStyle/>
          <a:p>
            <a:r>
              <a:rPr lang="en-US" dirty="0"/>
              <a:t>US nitrogen oxides emissions as a function of sector for 2008.</a:t>
            </a:r>
          </a:p>
        </p:txBody>
      </p:sp>
    </p:spTree>
    <p:extLst>
      <p:ext uri="{BB962C8B-B14F-4D97-AF65-F5344CB8AC3E}">
        <p14:creationId xmlns:p14="http://schemas.microsoft.com/office/powerpoint/2010/main" val="38638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448" y="93371"/>
            <a:ext cx="9601200" cy="1485900"/>
          </a:xfrm>
        </p:spPr>
        <p:txBody>
          <a:bodyPr/>
          <a:lstStyle/>
          <a:p>
            <a:r>
              <a:rPr lang="en-US" b="1" dirty="0">
                <a:solidFill>
                  <a:schemeClr val="accent6">
                    <a:lumMod val="50000"/>
                  </a:schemeClr>
                </a:solidFill>
              </a:rPr>
              <a:t>Fine particles (Particulate Matter PM)</a:t>
            </a:r>
            <a:endParaRPr lang="en-US" dirty="0">
              <a:solidFill>
                <a:schemeClr val="accent6">
                  <a:lumMod val="50000"/>
                </a:schemeClr>
              </a:solidFill>
            </a:endParaRPr>
          </a:p>
        </p:txBody>
      </p:sp>
      <p:sp>
        <p:nvSpPr>
          <p:cNvPr id="3" name="Content Placeholder 2"/>
          <p:cNvSpPr>
            <a:spLocks noGrp="1"/>
          </p:cNvSpPr>
          <p:nvPr>
            <p:ph idx="1"/>
          </p:nvPr>
        </p:nvSpPr>
        <p:spPr>
          <a:xfrm>
            <a:off x="1371600" y="1171977"/>
            <a:ext cx="9601200" cy="4695423"/>
          </a:xfrm>
        </p:spPr>
        <p:txBody>
          <a:bodyPr/>
          <a:lstStyle/>
          <a:p>
            <a:r>
              <a:rPr lang="en-US" dirty="0"/>
              <a:t>Atmospheric particles </a:t>
            </a:r>
          </a:p>
          <a:p>
            <a:r>
              <a:rPr lang="en-US" dirty="0"/>
              <a:t>Effects on </a:t>
            </a:r>
          </a:p>
          <a:p>
            <a:pPr lvl="1"/>
            <a:r>
              <a:rPr lang="en-US" dirty="0"/>
              <a:t>human health, </a:t>
            </a:r>
          </a:p>
          <a:p>
            <a:pPr lvl="1"/>
            <a:r>
              <a:rPr lang="en-US" dirty="0"/>
              <a:t>visibility, </a:t>
            </a:r>
          </a:p>
          <a:p>
            <a:pPr lvl="1"/>
            <a:r>
              <a:rPr lang="en-US" dirty="0"/>
              <a:t>acid deposition and </a:t>
            </a:r>
          </a:p>
          <a:p>
            <a:pPr lvl="1"/>
            <a:r>
              <a:rPr lang="en-US" dirty="0"/>
              <a:t>global climate</a:t>
            </a:r>
          </a:p>
          <a:p>
            <a:r>
              <a:rPr lang="en-US" dirty="0"/>
              <a:t>Arise from </a:t>
            </a:r>
          </a:p>
          <a:p>
            <a:pPr lvl="1"/>
            <a:r>
              <a:rPr lang="en-US" dirty="0"/>
              <a:t>natural and anthropogenic,</a:t>
            </a:r>
          </a:p>
          <a:p>
            <a:pPr lvl="1"/>
            <a:r>
              <a:rPr lang="en-US" dirty="0"/>
              <a:t>primary and secondary sources</a:t>
            </a:r>
          </a:p>
        </p:txBody>
      </p:sp>
    </p:spTree>
    <p:extLst>
      <p:ext uri="{BB962C8B-B14F-4D97-AF65-F5344CB8AC3E}">
        <p14:creationId xmlns:p14="http://schemas.microsoft.com/office/powerpoint/2010/main" val="425039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19955" y="5880"/>
            <a:ext cx="11372045" cy="6852120"/>
          </a:xfrm>
          <a:prstGeom prst="rect">
            <a:avLst/>
          </a:prstGeom>
        </p:spPr>
      </p:pic>
    </p:spTree>
    <p:extLst>
      <p:ext uri="{BB962C8B-B14F-4D97-AF65-F5344CB8AC3E}">
        <p14:creationId xmlns:p14="http://schemas.microsoft.com/office/powerpoint/2010/main" val="397400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90287" y="0"/>
            <a:ext cx="8841600" cy="6863519"/>
          </a:xfrm>
          <a:prstGeom prst="rect">
            <a:avLst/>
          </a:prstGeom>
        </p:spPr>
      </p:pic>
    </p:spTree>
    <p:extLst>
      <p:ext uri="{BB962C8B-B14F-4D97-AF65-F5344CB8AC3E}">
        <p14:creationId xmlns:p14="http://schemas.microsoft.com/office/powerpoint/2010/main" val="106175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0752" y="0"/>
            <a:ext cx="9586648" cy="6855932"/>
          </a:xfrm>
          <a:prstGeom prst="rect">
            <a:avLst/>
          </a:prstGeom>
        </p:spPr>
      </p:pic>
    </p:spTree>
    <p:extLst>
      <p:ext uri="{BB962C8B-B14F-4D97-AF65-F5344CB8AC3E}">
        <p14:creationId xmlns:p14="http://schemas.microsoft.com/office/powerpoint/2010/main" val="198717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6707"/>
            <a:ext cx="9601200" cy="1485900"/>
          </a:xfrm>
        </p:spPr>
        <p:txBody>
          <a:bodyPr/>
          <a:lstStyle/>
          <a:p>
            <a:r>
              <a:rPr lang="en-US" dirty="0">
                <a:solidFill>
                  <a:schemeClr val="accent6">
                    <a:lumMod val="50000"/>
                  </a:schemeClr>
                </a:solidFill>
              </a:rPr>
              <a:t>The coal industry’s contribution to fine particles</a:t>
            </a:r>
          </a:p>
        </p:txBody>
      </p:sp>
      <p:sp>
        <p:nvSpPr>
          <p:cNvPr id="3" name="Content Placeholder 2"/>
          <p:cNvSpPr>
            <a:spLocks noGrp="1"/>
          </p:cNvSpPr>
          <p:nvPr>
            <p:ph idx="1"/>
          </p:nvPr>
        </p:nvSpPr>
        <p:spPr>
          <a:xfrm>
            <a:off x="1159099" y="1904999"/>
            <a:ext cx="10406129" cy="4127679"/>
          </a:xfrm>
        </p:spPr>
        <p:txBody>
          <a:bodyPr>
            <a:noAutofit/>
          </a:bodyPr>
          <a:lstStyle/>
          <a:p>
            <a:r>
              <a:rPr lang="en-US" sz="3600" dirty="0"/>
              <a:t>Generation of dust and fine particles during open cut coal mining.</a:t>
            </a:r>
          </a:p>
          <a:p>
            <a:r>
              <a:rPr lang="en-US" sz="3600" dirty="0"/>
              <a:t>Direct emissions of fine particles from coal-fired power stations and other industrial processes which use coal.</a:t>
            </a:r>
          </a:p>
          <a:p>
            <a:r>
              <a:rPr lang="en-US" sz="3600" dirty="0"/>
              <a:t>Indirect contributions to fine particle loadings through conversion of gas phase emissions of SO</a:t>
            </a:r>
            <a:r>
              <a:rPr lang="en-US" sz="3600" baseline="-25000" dirty="0"/>
              <a:t>2</a:t>
            </a:r>
            <a:r>
              <a:rPr lang="en-US" sz="3600" dirty="0"/>
              <a:t> and NO</a:t>
            </a:r>
            <a:r>
              <a:rPr lang="en-US" sz="3600" baseline="-25000" dirty="0"/>
              <a:t>x</a:t>
            </a:r>
            <a:r>
              <a:rPr lang="en-US" sz="3600" dirty="0"/>
              <a:t> to sulfate and nitrate.</a:t>
            </a:r>
          </a:p>
        </p:txBody>
      </p:sp>
    </p:spTree>
    <p:extLst>
      <p:ext uri="{BB962C8B-B14F-4D97-AF65-F5344CB8AC3E}">
        <p14:creationId xmlns:p14="http://schemas.microsoft.com/office/powerpoint/2010/main" val="375647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14740" y="0"/>
            <a:ext cx="8134260" cy="6858000"/>
          </a:xfrm>
          <a:prstGeom prst="rect">
            <a:avLst/>
          </a:prstGeom>
        </p:spPr>
      </p:pic>
    </p:spTree>
    <p:extLst>
      <p:ext uri="{BB962C8B-B14F-4D97-AF65-F5344CB8AC3E}">
        <p14:creationId xmlns:p14="http://schemas.microsoft.com/office/powerpoint/2010/main" val="55557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599" y="334851"/>
            <a:ext cx="12218783" cy="6523149"/>
          </a:xfrm>
          <a:prstGeom prst="rect">
            <a:avLst/>
          </a:prstGeom>
        </p:spPr>
      </p:pic>
    </p:spTree>
    <p:extLst>
      <p:ext uri="{BB962C8B-B14F-4D97-AF65-F5344CB8AC3E}">
        <p14:creationId xmlns:p14="http://schemas.microsoft.com/office/powerpoint/2010/main" val="167701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485900"/>
          </a:xfrm>
        </p:spPr>
        <p:txBody>
          <a:bodyPr/>
          <a:lstStyle/>
          <a:p>
            <a:r>
              <a:rPr lang="en-US" b="1" dirty="0">
                <a:solidFill>
                  <a:schemeClr val="accent6">
                    <a:lumMod val="50000"/>
                  </a:schemeClr>
                </a:solidFill>
              </a:rPr>
              <a:t>Trace</a:t>
            </a:r>
            <a:r>
              <a:rPr lang="en-US" b="1" dirty="0"/>
              <a:t> </a:t>
            </a:r>
            <a:r>
              <a:rPr lang="en-US" b="1" dirty="0">
                <a:solidFill>
                  <a:schemeClr val="accent6">
                    <a:lumMod val="50000"/>
                  </a:schemeClr>
                </a:solidFill>
              </a:rPr>
              <a:t>elements</a:t>
            </a:r>
          </a:p>
        </p:txBody>
      </p:sp>
      <p:sp>
        <p:nvSpPr>
          <p:cNvPr id="3" name="Content Placeholder 2"/>
          <p:cNvSpPr>
            <a:spLocks noGrp="1"/>
          </p:cNvSpPr>
          <p:nvPr>
            <p:ph idx="1"/>
          </p:nvPr>
        </p:nvSpPr>
        <p:spPr>
          <a:xfrm>
            <a:off x="1146220" y="927279"/>
            <a:ext cx="10676586" cy="5756856"/>
          </a:xfrm>
        </p:spPr>
        <p:txBody>
          <a:bodyPr>
            <a:noAutofit/>
          </a:bodyPr>
          <a:lstStyle/>
          <a:p>
            <a:r>
              <a:rPr lang="en-US" sz="2800" dirty="0"/>
              <a:t>Trace toxic metals and elements are also present in coals in varying concentrations</a:t>
            </a:r>
          </a:p>
          <a:p>
            <a:r>
              <a:rPr lang="en-US" sz="2800" dirty="0"/>
              <a:t>gas phase for some very volatile compounds</a:t>
            </a:r>
          </a:p>
          <a:p>
            <a:r>
              <a:rPr lang="en-US" sz="2800" dirty="0"/>
              <a:t>Inorganic material present in the original sediment layers which formed the organic structure of the coal. This is usually organically bound and described as an </a:t>
            </a:r>
            <a:r>
              <a:rPr lang="en-US" sz="2800" b="1" dirty="0"/>
              <a:t>inherently-bound metal </a:t>
            </a:r>
            <a:r>
              <a:rPr lang="en-US" sz="2800" dirty="0"/>
              <a:t>;</a:t>
            </a:r>
          </a:p>
          <a:p>
            <a:r>
              <a:rPr lang="en-US" sz="2800" dirty="0"/>
              <a:t>Some inorganic material may not be incorporated into the organic structure; instead the structure forms around it; this is described as a </a:t>
            </a:r>
            <a:r>
              <a:rPr lang="en-US" sz="2800" b="1" dirty="0"/>
              <a:t>mineral inclusion </a:t>
            </a:r>
            <a:r>
              <a:rPr lang="en-US" sz="2800" dirty="0"/>
              <a:t>;</a:t>
            </a:r>
          </a:p>
          <a:p>
            <a:r>
              <a:rPr lang="en-US" sz="2800" dirty="0"/>
              <a:t>Some material enters the sediment layers after they have decomposed, or mix into the coal during geological events after the coal seam has formed and during mining operations; these are described as </a:t>
            </a:r>
            <a:r>
              <a:rPr lang="en-US" sz="2800" b="1" dirty="0"/>
              <a:t>mineral exclusions </a:t>
            </a:r>
            <a:r>
              <a:rPr lang="en-US" sz="2800" dirty="0"/>
              <a:t>.</a:t>
            </a:r>
          </a:p>
        </p:txBody>
      </p:sp>
    </p:spTree>
    <p:extLst>
      <p:ext uri="{BB962C8B-B14F-4D97-AF65-F5344CB8AC3E}">
        <p14:creationId xmlns:p14="http://schemas.microsoft.com/office/powerpoint/2010/main" val="29845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0744" y="0"/>
            <a:ext cx="10920509" cy="6857999"/>
          </a:xfrm>
          <a:prstGeom prst="rect">
            <a:avLst/>
          </a:prstGeom>
        </p:spPr>
      </p:pic>
    </p:spTree>
    <p:extLst>
      <p:ext uri="{BB962C8B-B14F-4D97-AF65-F5344CB8AC3E}">
        <p14:creationId xmlns:p14="http://schemas.microsoft.com/office/powerpoint/2010/main" val="112294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2329"/>
            <a:ext cx="9601200" cy="1485900"/>
          </a:xfrm>
        </p:spPr>
        <p:txBody>
          <a:bodyPr/>
          <a:lstStyle/>
          <a:p>
            <a:r>
              <a:rPr lang="en-US" b="1" dirty="0"/>
              <a:t>Introduction</a:t>
            </a:r>
            <a:endParaRPr lang="en-US" dirty="0"/>
          </a:p>
        </p:txBody>
      </p:sp>
      <p:sp>
        <p:nvSpPr>
          <p:cNvPr id="3" name="Content Placeholder 2"/>
          <p:cNvSpPr>
            <a:spLocks noGrp="1"/>
          </p:cNvSpPr>
          <p:nvPr>
            <p:ph idx="1"/>
          </p:nvPr>
        </p:nvSpPr>
        <p:spPr>
          <a:xfrm>
            <a:off x="1371600" y="1435279"/>
            <a:ext cx="10361054" cy="5756856"/>
          </a:xfrm>
        </p:spPr>
        <p:txBody>
          <a:bodyPr>
            <a:noAutofit/>
          </a:bodyPr>
          <a:lstStyle/>
          <a:p>
            <a:r>
              <a:rPr lang="en-US" sz="2400" dirty="0"/>
              <a:t>Base</a:t>
            </a:r>
          </a:p>
          <a:p>
            <a:pPr lvl="1"/>
            <a:r>
              <a:rPr lang="en-US" sz="2400" dirty="0"/>
              <a:t>Coal has a long and rich history of use in providing a source of light, transport, and electricity for industry</a:t>
            </a:r>
          </a:p>
          <a:p>
            <a:r>
              <a:rPr lang="en-US" sz="2400" dirty="0"/>
              <a:t>Issues </a:t>
            </a:r>
          </a:p>
          <a:p>
            <a:pPr lvl="1"/>
            <a:r>
              <a:rPr lang="en-US" sz="2400" dirty="0"/>
              <a:t>Utilization of coal in power production is increasingly under challenge due to real or potential environmental impacts, such as greenhouse warming, acid deposition, urban smog production, trace toxic emissions and leaching of heavy metals to surface and groundwater</a:t>
            </a:r>
          </a:p>
          <a:p>
            <a:r>
              <a:rPr lang="en-US" sz="2400" dirty="0"/>
              <a:t>Fact and Future </a:t>
            </a:r>
          </a:p>
          <a:p>
            <a:pPr lvl="1"/>
            <a:r>
              <a:rPr lang="en-US" sz="2400" dirty="0"/>
              <a:t>Environmental regulations and agreements, enacted at both the national and international level, present a significant challenge to the future viability and operations of the coal and utility industries</a:t>
            </a:r>
          </a:p>
        </p:txBody>
      </p:sp>
    </p:spTree>
    <p:extLst>
      <p:ext uri="{BB962C8B-B14F-4D97-AF65-F5344CB8AC3E}">
        <p14:creationId xmlns:p14="http://schemas.microsoft.com/office/powerpoint/2010/main" val="33388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7978" y="1034352"/>
            <a:ext cx="12094022" cy="4682437"/>
          </a:xfrm>
          <a:prstGeom prst="rect">
            <a:avLst/>
          </a:prstGeom>
        </p:spPr>
      </p:pic>
    </p:spTree>
    <p:extLst>
      <p:ext uri="{BB962C8B-B14F-4D97-AF65-F5344CB8AC3E}">
        <p14:creationId xmlns:p14="http://schemas.microsoft.com/office/powerpoint/2010/main" val="270137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19648" y="0"/>
            <a:ext cx="9830135" cy="6858000"/>
          </a:xfrm>
          <a:prstGeom prst="rect">
            <a:avLst/>
          </a:prstGeom>
        </p:spPr>
      </p:pic>
    </p:spTree>
    <p:extLst>
      <p:ext uri="{BB962C8B-B14F-4D97-AF65-F5344CB8AC3E}">
        <p14:creationId xmlns:p14="http://schemas.microsoft.com/office/powerpoint/2010/main" val="2101792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14948" y="634999"/>
            <a:ext cx="11466805" cy="5679583"/>
          </a:xfrm>
          <a:prstGeom prst="rect">
            <a:avLst/>
          </a:prstGeom>
        </p:spPr>
      </p:pic>
    </p:spTree>
    <p:extLst>
      <p:ext uri="{BB962C8B-B14F-4D97-AF65-F5344CB8AC3E}">
        <p14:creationId xmlns:p14="http://schemas.microsoft.com/office/powerpoint/2010/main" val="247216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0310"/>
            <a:ext cx="9601200" cy="1485900"/>
          </a:xfrm>
        </p:spPr>
        <p:txBody>
          <a:bodyPr/>
          <a:lstStyle/>
          <a:p>
            <a:r>
              <a:rPr lang="en-US" dirty="0">
                <a:solidFill>
                  <a:schemeClr val="accent6">
                    <a:lumMod val="50000"/>
                  </a:schemeClr>
                </a:solidFill>
              </a:rPr>
              <a:t>Future Trends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80871" y="1013260"/>
            <a:ext cx="8495715" cy="5844740"/>
          </a:xfrm>
          <a:prstGeom prst="rect">
            <a:avLst/>
          </a:prstGeom>
        </p:spPr>
      </p:pic>
    </p:spTree>
    <p:extLst>
      <p:ext uri="{BB962C8B-B14F-4D97-AF65-F5344CB8AC3E}">
        <p14:creationId xmlns:p14="http://schemas.microsoft.com/office/powerpoint/2010/main" val="41775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080480" y="2171701"/>
            <a:ext cx="5449158" cy="3357562"/>
          </a:xfrm>
          <a:prstGeom prst="rect">
            <a:avLst/>
          </a:prstGeom>
        </p:spPr>
      </p:pic>
    </p:spTree>
    <p:extLst>
      <p:ext uri="{BB962C8B-B14F-4D97-AF65-F5344CB8AC3E}">
        <p14:creationId xmlns:p14="http://schemas.microsoft.com/office/powerpoint/2010/main" val="399011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145142"/>
            <a:ext cx="9601200" cy="1485900"/>
          </a:xfrm>
        </p:spPr>
        <p:txBody>
          <a:bodyPr/>
          <a:lstStyle/>
          <a:p>
            <a:r>
              <a:rPr lang="en-US" dirty="0"/>
              <a:t>Environmental Concerns</a:t>
            </a:r>
          </a:p>
        </p:txBody>
      </p:sp>
      <p:sp>
        <p:nvSpPr>
          <p:cNvPr id="3" name="Content Placeholder 2"/>
          <p:cNvSpPr>
            <a:spLocks noGrp="1"/>
          </p:cNvSpPr>
          <p:nvPr>
            <p:ph idx="1"/>
          </p:nvPr>
        </p:nvSpPr>
        <p:spPr>
          <a:xfrm>
            <a:off x="1371599" y="1030310"/>
            <a:ext cx="10116355" cy="5602310"/>
          </a:xfrm>
        </p:spPr>
        <p:txBody>
          <a:bodyPr>
            <a:normAutofit/>
          </a:bodyPr>
          <a:lstStyle/>
          <a:p>
            <a:r>
              <a:rPr lang="en-US" sz="2400" dirty="0"/>
              <a:t>Gaseous and particulate emissions produced in the combustion process, notably oxides of nitrogen (NOx ), sulfur dioxide (SO</a:t>
            </a:r>
            <a:r>
              <a:rPr lang="en-US" sz="2400" baseline="-25000" dirty="0"/>
              <a:t>2</a:t>
            </a:r>
            <a:r>
              <a:rPr lang="en-US" sz="2400" dirty="0"/>
              <a:t> ) and toxic trace elements which can result in atmospheric concentrations which exceed human health guidelines</a:t>
            </a:r>
          </a:p>
          <a:p>
            <a:r>
              <a:rPr lang="en-US" sz="2400" dirty="0"/>
              <a:t>Conversion of NOx and SO</a:t>
            </a:r>
            <a:r>
              <a:rPr lang="en-US" sz="2400" baseline="-25000" dirty="0"/>
              <a:t>2</a:t>
            </a:r>
            <a:r>
              <a:rPr lang="en-US" sz="2400" dirty="0"/>
              <a:t> to acidic gases and particles which can contribute to atmospheric fine particle concentrations, and can be deposited to sensitive ecosystems through wet or dry deposition processes</a:t>
            </a:r>
          </a:p>
          <a:p>
            <a:r>
              <a:rPr lang="en-US" sz="2400" dirty="0"/>
              <a:t>Impacts of NOx emissions on regional air quality through photochemical smog formation</a:t>
            </a:r>
          </a:p>
          <a:p>
            <a:r>
              <a:rPr lang="en-US" sz="2400" dirty="0"/>
              <a:t>Emissions to air, water and land from operations associated with the mining of coal and the subsequent disposal of ash and spoil.</a:t>
            </a:r>
          </a:p>
        </p:txBody>
      </p:sp>
    </p:spTree>
    <p:extLst>
      <p:ext uri="{BB962C8B-B14F-4D97-AF65-F5344CB8AC3E}">
        <p14:creationId xmlns:p14="http://schemas.microsoft.com/office/powerpoint/2010/main" val="110618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115" y="526142"/>
            <a:ext cx="9601200" cy="1485900"/>
          </a:xfrm>
        </p:spPr>
        <p:txBody>
          <a:bodyPr/>
          <a:lstStyle/>
          <a:p>
            <a:r>
              <a:rPr lang="en-US" b="1" dirty="0"/>
              <a:t>Emissions of acid gases</a:t>
            </a:r>
            <a:endParaRPr lang="en-US" dirty="0"/>
          </a:p>
        </p:txBody>
      </p:sp>
      <p:sp>
        <p:nvSpPr>
          <p:cNvPr id="3" name="Content Placeholder 2"/>
          <p:cNvSpPr>
            <a:spLocks noGrp="1"/>
          </p:cNvSpPr>
          <p:nvPr>
            <p:ph idx="1"/>
          </p:nvPr>
        </p:nvSpPr>
        <p:spPr>
          <a:xfrm>
            <a:off x="1056069" y="1442434"/>
            <a:ext cx="10972800" cy="5415566"/>
          </a:xfrm>
        </p:spPr>
        <p:txBody>
          <a:bodyPr>
            <a:normAutofit/>
          </a:bodyPr>
          <a:lstStyle/>
          <a:p>
            <a:r>
              <a:rPr lang="en-US" sz="3200" dirty="0"/>
              <a:t>Sulfur oxides (largely sulfur dioxide (SO</a:t>
            </a:r>
            <a:r>
              <a:rPr lang="en-US" sz="3200" baseline="-25000" dirty="0"/>
              <a:t>2 </a:t>
            </a:r>
            <a:r>
              <a:rPr lang="en-US" sz="3200" dirty="0"/>
              <a:t>)) </a:t>
            </a:r>
          </a:p>
          <a:p>
            <a:r>
              <a:rPr lang="en-US" sz="3200" dirty="0"/>
              <a:t>Oxides of nitrogen (largely NO but also some NO</a:t>
            </a:r>
            <a:r>
              <a:rPr lang="en-US" sz="3200" baseline="-25000" dirty="0"/>
              <a:t>2</a:t>
            </a:r>
            <a:r>
              <a:rPr lang="en-US" sz="3200" dirty="0"/>
              <a:t> , which collectively are known as NO</a:t>
            </a:r>
            <a:r>
              <a:rPr lang="en-US" sz="3200" baseline="-25000" dirty="0"/>
              <a:t>x</a:t>
            </a:r>
            <a:r>
              <a:rPr lang="en-US" sz="3200" dirty="0"/>
              <a:t> ), </a:t>
            </a:r>
          </a:p>
          <a:p>
            <a:r>
              <a:rPr lang="en-US" sz="3200" dirty="0"/>
              <a:t>arise not only from S and N present in the coal but also from the combustion process itself. </a:t>
            </a:r>
          </a:p>
          <a:p>
            <a:r>
              <a:rPr lang="en-US" sz="3200" dirty="0"/>
              <a:t>Both sulfur and nitrogen oxides contribute to acid deposition (colloquially known as ‘acid rain’) in which these gases, or the acids they are converted to, impinge on land, water or vegetation as a result of wet and dry deposition processes</a:t>
            </a:r>
          </a:p>
        </p:txBody>
      </p:sp>
    </p:spTree>
    <p:extLst>
      <p:ext uri="{BB962C8B-B14F-4D97-AF65-F5344CB8AC3E}">
        <p14:creationId xmlns:p14="http://schemas.microsoft.com/office/powerpoint/2010/main" val="326493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10605752" cy="1485900"/>
          </a:xfrm>
        </p:spPr>
        <p:txBody>
          <a:bodyPr/>
          <a:lstStyle/>
          <a:p>
            <a:r>
              <a:rPr lang="en-US" dirty="0"/>
              <a:t>Sulfur oxides </a:t>
            </a:r>
            <a:r>
              <a:rPr lang="en-US" sz="2400" dirty="0"/>
              <a:t>(</a:t>
            </a:r>
            <a:r>
              <a:rPr lang="en-US" sz="2400" dirty="0">
                <a:latin typeface="UniversLTStd"/>
              </a:rPr>
              <a:t>Global sulfur dioxide emissions from 1850 to 2005)</a:t>
            </a:r>
            <a:endParaRPr lang="en-US" sz="2400" dirty="0"/>
          </a:p>
        </p:txBody>
      </p:sp>
      <p:pic>
        <p:nvPicPr>
          <p:cNvPr id="4" name="Content Placeholder 3"/>
          <p:cNvPicPr>
            <a:picLocks noGrp="1" noChangeAspect="1"/>
          </p:cNvPicPr>
          <p:nvPr>
            <p:ph idx="1"/>
          </p:nvPr>
        </p:nvPicPr>
        <p:blipFill>
          <a:blip r:embed="rId2"/>
          <a:stretch>
            <a:fillRect/>
          </a:stretch>
        </p:blipFill>
        <p:spPr>
          <a:xfrm>
            <a:off x="0" y="693684"/>
            <a:ext cx="7592893" cy="4859056"/>
          </a:xfrm>
          <a:prstGeom prst="rect">
            <a:avLst/>
          </a:prstGeom>
        </p:spPr>
      </p:pic>
      <p:pic>
        <p:nvPicPr>
          <p:cNvPr id="5" name="Picture 4"/>
          <p:cNvPicPr>
            <a:picLocks noChangeAspect="1"/>
          </p:cNvPicPr>
          <p:nvPr/>
        </p:nvPicPr>
        <p:blipFill>
          <a:blip r:embed="rId3"/>
          <a:stretch>
            <a:fillRect/>
          </a:stretch>
        </p:blipFill>
        <p:spPr>
          <a:xfrm>
            <a:off x="3858543" y="1661375"/>
            <a:ext cx="8289124" cy="5196625"/>
          </a:xfrm>
          <a:prstGeom prst="rect">
            <a:avLst/>
          </a:prstGeom>
        </p:spPr>
      </p:pic>
      <p:sp>
        <p:nvSpPr>
          <p:cNvPr id="6" name="Rectangle 5"/>
          <p:cNvSpPr/>
          <p:nvPr/>
        </p:nvSpPr>
        <p:spPr>
          <a:xfrm>
            <a:off x="7760318" y="1015044"/>
            <a:ext cx="4713667" cy="646331"/>
          </a:xfrm>
          <a:prstGeom prst="rect">
            <a:avLst/>
          </a:prstGeom>
        </p:spPr>
        <p:txBody>
          <a:bodyPr wrap="square">
            <a:spAutoFit/>
          </a:bodyPr>
          <a:lstStyle/>
          <a:p>
            <a:r>
              <a:rPr lang="en-US" dirty="0">
                <a:latin typeface="UniversLTStd"/>
              </a:rPr>
              <a:t>Emissions from select countries and</a:t>
            </a:r>
          </a:p>
          <a:p>
            <a:r>
              <a:rPr lang="en-US" dirty="0">
                <a:latin typeface="UniversLTStd"/>
              </a:rPr>
              <a:t>international shipping.</a:t>
            </a:r>
            <a:endParaRPr lang="en-US" dirty="0"/>
          </a:p>
        </p:txBody>
      </p:sp>
      <p:sp>
        <p:nvSpPr>
          <p:cNvPr id="7" name="Rectangle 6"/>
          <p:cNvSpPr/>
          <p:nvPr/>
        </p:nvSpPr>
        <p:spPr>
          <a:xfrm>
            <a:off x="748446" y="5600093"/>
            <a:ext cx="6096000" cy="369332"/>
          </a:xfrm>
          <a:prstGeom prst="rect">
            <a:avLst/>
          </a:prstGeom>
        </p:spPr>
        <p:txBody>
          <a:bodyPr>
            <a:spAutoFit/>
          </a:bodyPr>
          <a:lstStyle/>
          <a:p>
            <a:r>
              <a:rPr lang="en-US" dirty="0">
                <a:latin typeface="UniversLTStd"/>
              </a:rPr>
              <a:t>Emissions by source sectors </a:t>
            </a:r>
            <a:endParaRPr lang="en-US" dirty="0"/>
          </a:p>
        </p:txBody>
      </p:sp>
    </p:spTree>
    <p:extLst>
      <p:ext uri="{BB962C8B-B14F-4D97-AF65-F5344CB8AC3E}">
        <p14:creationId xmlns:p14="http://schemas.microsoft.com/office/powerpoint/2010/main" val="39550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7362187" cy="4378817"/>
          </a:xfrm>
          <a:prstGeom prst="rect">
            <a:avLst/>
          </a:prstGeom>
        </p:spPr>
      </p:pic>
      <p:pic>
        <p:nvPicPr>
          <p:cNvPr id="5" name="Picture 4"/>
          <p:cNvPicPr>
            <a:picLocks noChangeAspect="1"/>
          </p:cNvPicPr>
          <p:nvPr/>
        </p:nvPicPr>
        <p:blipFill>
          <a:blip r:embed="rId3"/>
          <a:stretch>
            <a:fillRect/>
          </a:stretch>
        </p:blipFill>
        <p:spPr>
          <a:xfrm>
            <a:off x="3898777" y="2256712"/>
            <a:ext cx="8293223" cy="4601288"/>
          </a:xfrm>
          <a:prstGeom prst="rect">
            <a:avLst/>
          </a:prstGeom>
        </p:spPr>
      </p:pic>
      <p:sp>
        <p:nvSpPr>
          <p:cNvPr id="6" name="Rectangle 5"/>
          <p:cNvSpPr/>
          <p:nvPr/>
        </p:nvSpPr>
        <p:spPr>
          <a:xfrm>
            <a:off x="7362187" y="39469"/>
            <a:ext cx="6096000" cy="830997"/>
          </a:xfrm>
          <a:prstGeom prst="rect">
            <a:avLst/>
          </a:prstGeom>
        </p:spPr>
        <p:txBody>
          <a:bodyPr>
            <a:spAutoFit/>
          </a:bodyPr>
          <a:lstStyle/>
          <a:p>
            <a:r>
              <a:rPr lang="en-US" sz="2400" dirty="0">
                <a:latin typeface="UniversLTStd"/>
              </a:rPr>
              <a:t>US sulfur dioxide emissions as a </a:t>
            </a:r>
          </a:p>
          <a:p>
            <a:r>
              <a:rPr lang="en-US" sz="2400" dirty="0">
                <a:latin typeface="UniversLTStd"/>
              </a:rPr>
              <a:t>function of sector for 2008</a:t>
            </a:r>
            <a:endParaRPr lang="en-US" sz="2400" dirty="0"/>
          </a:p>
        </p:txBody>
      </p:sp>
      <p:sp>
        <p:nvSpPr>
          <p:cNvPr id="7" name="Rectangle 6"/>
          <p:cNvSpPr/>
          <p:nvPr/>
        </p:nvSpPr>
        <p:spPr>
          <a:xfrm>
            <a:off x="695459" y="4752305"/>
            <a:ext cx="3203318" cy="923330"/>
          </a:xfrm>
          <a:prstGeom prst="rect">
            <a:avLst/>
          </a:prstGeom>
        </p:spPr>
        <p:txBody>
          <a:bodyPr wrap="square">
            <a:spAutoFit/>
          </a:bodyPr>
          <a:lstStyle/>
          <a:p>
            <a:r>
              <a:rPr lang="en-US" dirty="0">
                <a:latin typeface="UniversLTStd"/>
              </a:rPr>
              <a:t>Australian sulfur dioxide </a:t>
            </a:r>
          </a:p>
          <a:p>
            <a:r>
              <a:rPr lang="en-US" dirty="0">
                <a:latin typeface="UniversLTStd"/>
              </a:rPr>
              <a:t>emissions as a function of sector for 2009/2010</a:t>
            </a:r>
            <a:endParaRPr lang="en-US" dirty="0"/>
          </a:p>
        </p:txBody>
      </p:sp>
    </p:spTree>
    <p:extLst>
      <p:ext uri="{BB962C8B-B14F-4D97-AF65-F5344CB8AC3E}">
        <p14:creationId xmlns:p14="http://schemas.microsoft.com/office/powerpoint/2010/main" val="9756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r>
              <a:rPr lang="en-US" baseline="-25000" dirty="0"/>
              <a:t>2 </a:t>
            </a:r>
            <a:r>
              <a:rPr lang="en-US" dirty="0"/>
              <a:t>Emissions Reduction</a:t>
            </a:r>
          </a:p>
        </p:txBody>
      </p:sp>
      <p:sp>
        <p:nvSpPr>
          <p:cNvPr id="3" name="Content Placeholder 2"/>
          <p:cNvSpPr>
            <a:spLocks noGrp="1"/>
          </p:cNvSpPr>
          <p:nvPr>
            <p:ph idx="1"/>
          </p:nvPr>
        </p:nvSpPr>
        <p:spPr>
          <a:xfrm>
            <a:off x="1371600" y="1841679"/>
            <a:ext cx="9601200" cy="4025721"/>
          </a:xfrm>
        </p:spPr>
        <p:txBody>
          <a:bodyPr>
            <a:noAutofit/>
          </a:bodyPr>
          <a:lstStyle/>
          <a:p>
            <a:r>
              <a:rPr lang="en-US" sz="3200" dirty="0"/>
              <a:t>fuel substitution (i.e., choosing a coal of lower S content)</a:t>
            </a:r>
          </a:p>
          <a:p>
            <a:r>
              <a:rPr lang="en-US" sz="3200" dirty="0"/>
              <a:t>fuel treatment to reduce the S content</a:t>
            </a:r>
          </a:p>
          <a:p>
            <a:r>
              <a:rPr lang="en-US" sz="3200" dirty="0"/>
              <a:t>flue gas </a:t>
            </a:r>
            <a:r>
              <a:rPr lang="en-US" sz="3200" dirty="0" err="1"/>
              <a:t>desulfurisation</a:t>
            </a:r>
            <a:r>
              <a:rPr lang="en-US" sz="3200" dirty="0"/>
              <a:t> (FGD) in which scrubbing agents (usually based on Ca) react with SO</a:t>
            </a:r>
            <a:r>
              <a:rPr lang="en-US" sz="3200" baseline="-25000" dirty="0"/>
              <a:t>2 </a:t>
            </a:r>
            <a:r>
              <a:rPr lang="en-US" sz="3200" dirty="0"/>
              <a:t>to produce a disposable waste product; in some cases the product can be recovered for use as a building material</a:t>
            </a:r>
          </a:p>
        </p:txBody>
      </p:sp>
    </p:spTree>
    <p:extLst>
      <p:ext uri="{BB962C8B-B14F-4D97-AF65-F5344CB8AC3E}">
        <p14:creationId xmlns:p14="http://schemas.microsoft.com/office/powerpoint/2010/main" val="373923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810" y="144887"/>
            <a:ext cx="10232266" cy="1485900"/>
          </a:xfrm>
        </p:spPr>
        <p:txBody>
          <a:bodyPr/>
          <a:lstStyle/>
          <a:p>
            <a:r>
              <a:rPr lang="en-US" dirty="0"/>
              <a:t>Nitrogen oxides – Environmental Concerns</a:t>
            </a:r>
          </a:p>
        </p:txBody>
      </p:sp>
      <p:sp>
        <p:nvSpPr>
          <p:cNvPr id="3" name="Content Placeholder 2"/>
          <p:cNvSpPr>
            <a:spLocks noGrp="1"/>
          </p:cNvSpPr>
          <p:nvPr>
            <p:ph idx="1"/>
          </p:nvPr>
        </p:nvSpPr>
        <p:spPr>
          <a:xfrm>
            <a:off x="1371600" y="1519707"/>
            <a:ext cx="9601200" cy="4347693"/>
          </a:xfrm>
        </p:spPr>
        <p:txBody>
          <a:bodyPr>
            <a:normAutofit lnSpcReduction="10000"/>
          </a:bodyPr>
          <a:lstStyle/>
          <a:p>
            <a:r>
              <a:rPr lang="en-US" sz="2800" dirty="0"/>
              <a:t>Winter time urban pollution episodes;</a:t>
            </a:r>
          </a:p>
          <a:p>
            <a:r>
              <a:rPr lang="en-US" sz="2800" dirty="0"/>
              <a:t>Acidic deposition and acidification of remote soil and freshwater ecosystems;</a:t>
            </a:r>
          </a:p>
          <a:p>
            <a:r>
              <a:rPr lang="en-US" sz="2800" dirty="0"/>
              <a:t>Photochemical ozone formation;</a:t>
            </a:r>
          </a:p>
          <a:p>
            <a:r>
              <a:rPr lang="en-US" sz="2800" dirty="0"/>
              <a:t>Fertilization of sensitive soil and plant ecosystems leading to changes and reductions in biodiversity;</a:t>
            </a:r>
          </a:p>
          <a:p>
            <a:r>
              <a:rPr lang="en-US" sz="2800" dirty="0"/>
              <a:t>Stimulation of plankton blooms in marine waters</a:t>
            </a:r>
          </a:p>
          <a:p>
            <a:r>
              <a:rPr lang="en-US" sz="2800" dirty="0"/>
              <a:t>controls the oxidizing capacity of the troposphere, and hence the lifetimes of some greenhouse gases</a:t>
            </a:r>
          </a:p>
        </p:txBody>
      </p:sp>
    </p:spTree>
    <p:extLst>
      <p:ext uri="{BB962C8B-B14F-4D97-AF65-F5344CB8AC3E}">
        <p14:creationId xmlns:p14="http://schemas.microsoft.com/office/powerpoint/2010/main" val="240038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810" y="144887"/>
            <a:ext cx="10232266" cy="1485900"/>
          </a:xfrm>
        </p:spPr>
        <p:txBody>
          <a:bodyPr/>
          <a:lstStyle/>
          <a:p>
            <a:r>
              <a:rPr lang="en-US" dirty="0">
                <a:solidFill>
                  <a:schemeClr val="accent6">
                    <a:lumMod val="50000"/>
                  </a:schemeClr>
                </a:solidFill>
              </a:rPr>
              <a:t>Nitrogen oxides – Factors</a:t>
            </a:r>
          </a:p>
        </p:txBody>
      </p:sp>
      <p:sp>
        <p:nvSpPr>
          <p:cNvPr id="6" name="Rectangle 5"/>
          <p:cNvSpPr/>
          <p:nvPr/>
        </p:nvSpPr>
        <p:spPr>
          <a:xfrm>
            <a:off x="1242810" y="889844"/>
            <a:ext cx="10232266" cy="6001643"/>
          </a:xfrm>
          <a:prstGeom prst="rect">
            <a:avLst/>
          </a:prstGeom>
        </p:spPr>
        <p:txBody>
          <a:bodyPr wrap="square">
            <a:spAutoFit/>
          </a:bodyPr>
          <a:lstStyle/>
          <a:p>
            <a:r>
              <a:rPr lang="en-US" sz="2400" dirty="0"/>
              <a:t>Boiler design factors</a:t>
            </a:r>
          </a:p>
          <a:p>
            <a:r>
              <a:rPr lang="en-US" sz="2400" dirty="0"/>
              <a:t>• firing mode (front wall, opposed wall, tangential)</a:t>
            </a:r>
          </a:p>
          <a:p>
            <a:r>
              <a:rPr lang="en-US" sz="2400" dirty="0"/>
              <a:t>• capacity or maximum continuous rating (steam flow rate)</a:t>
            </a:r>
          </a:p>
          <a:p>
            <a:r>
              <a:rPr lang="en-US" sz="2400" dirty="0"/>
              <a:t>• burner type (e.g., low-NOx)</a:t>
            </a:r>
          </a:p>
          <a:p>
            <a:r>
              <a:rPr lang="en-US" sz="2400" dirty="0"/>
              <a:t>• number and capacity of burners</a:t>
            </a:r>
          </a:p>
          <a:p>
            <a:r>
              <a:rPr lang="en-US" sz="2400" dirty="0"/>
              <a:t>• burner zone heat release rate (plan, volume and basket)</a:t>
            </a:r>
          </a:p>
          <a:p>
            <a:r>
              <a:rPr lang="en-US" sz="2400" dirty="0"/>
              <a:t>Boiler operating factors</a:t>
            </a:r>
          </a:p>
          <a:p>
            <a:r>
              <a:rPr lang="en-US" sz="2400" dirty="0"/>
              <a:t>• load</a:t>
            </a:r>
          </a:p>
          <a:p>
            <a:r>
              <a:rPr lang="en-US" sz="2400" dirty="0"/>
              <a:t>• excess air or oxygen</a:t>
            </a:r>
          </a:p>
          <a:p>
            <a:r>
              <a:rPr lang="en-US" sz="2400" dirty="0"/>
              <a:t>• burner tilt</a:t>
            </a:r>
          </a:p>
          <a:p>
            <a:r>
              <a:rPr lang="en-US" sz="2400" dirty="0"/>
              <a:t>• burner swirl vane settings</a:t>
            </a:r>
          </a:p>
          <a:p>
            <a:r>
              <a:rPr lang="en-US" sz="2400" dirty="0"/>
              <a:t>Coal property factors</a:t>
            </a:r>
          </a:p>
          <a:p>
            <a:r>
              <a:rPr lang="en-US" sz="2400" dirty="0"/>
              <a:t>• volatile matter content</a:t>
            </a:r>
          </a:p>
          <a:p>
            <a:r>
              <a:rPr lang="en-US" sz="2400" dirty="0"/>
              <a:t>• fuel ratio (FC/VM)</a:t>
            </a:r>
          </a:p>
          <a:p>
            <a:r>
              <a:rPr lang="en-US" sz="2400" dirty="0"/>
              <a:t>• coal carbon-to-hydrogen ratio (C/H)</a:t>
            </a:r>
          </a:p>
          <a:p>
            <a:r>
              <a:rPr lang="en-US" sz="2400" dirty="0"/>
              <a:t>• nitrogen content.</a:t>
            </a:r>
          </a:p>
        </p:txBody>
      </p:sp>
    </p:spTree>
    <p:extLst>
      <p:ext uri="{BB962C8B-B14F-4D97-AF65-F5344CB8AC3E}">
        <p14:creationId xmlns:p14="http://schemas.microsoft.com/office/powerpoint/2010/main" val="342276811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796</TotalTime>
  <Words>831</Words>
  <Application>Microsoft Office PowerPoint</Application>
  <PresentationFormat>Widescreen</PresentationFormat>
  <Paragraphs>81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Franklin Gothic Book</vt:lpstr>
      <vt:lpstr>UniversLTStd</vt:lpstr>
      <vt:lpstr>Crop</vt:lpstr>
      <vt:lpstr>Environmental issues emissions, pollution control, assessment and management</vt:lpstr>
      <vt:lpstr>Introduction</vt:lpstr>
      <vt:lpstr>Environmental Concerns</vt:lpstr>
      <vt:lpstr>Emissions of acid gases</vt:lpstr>
      <vt:lpstr>Sulfur oxides (Global sulfur dioxide emissions from 1850 to 2005)</vt:lpstr>
      <vt:lpstr>PowerPoint Presentation</vt:lpstr>
      <vt:lpstr>SO2 Emissions Reduction</vt:lpstr>
      <vt:lpstr>Nitrogen oxides – Environmental Concerns</vt:lpstr>
      <vt:lpstr>Nitrogen oxides – Factors</vt:lpstr>
      <vt:lpstr>PowerPoint Presentation</vt:lpstr>
      <vt:lpstr>Fine particles (Particulate Matter PM)</vt:lpstr>
      <vt:lpstr>PowerPoint Presentation</vt:lpstr>
      <vt:lpstr>PowerPoint Presentation</vt:lpstr>
      <vt:lpstr>PowerPoint Presentation</vt:lpstr>
      <vt:lpstr>The coal industry’s contribution to fine particles</vt:lpstr>
      <vt:lpstr>PowerPoint Presentation</vt:lpstr>
      <vt:lpstr>PowerPoint Presentation</vt:lpstr>
      <vt:lpstr>Trace elements</vt:lpstr>
      <vt:lpstr>PowerPoint Presentation</vt:lpstr>
      <vt:lpstr>PowerPoint Presentation</vt:lpstr>
      <vt:lpstr>PowerPoint Presentation</vt:lpstr>
      <vt:lpstr>PowerPoint Presentation</vt:lpstr>
      <vt:lpstr>Future Trends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CERAD503 Clean Coal Technologies</dc:title>
  <dc:creator>Dr. Tanveer Iqbal</dc:creator>
  <cp:lastModifiedBy>Dr. Tanveer Iqbal</cp:lastModifiedBy>
  <cp:revision>58</cp:revision>
  <dcterms:created xsi:type="dcterms:W3CDTF">2016-02-06T20:46:26Z</dcterms:created>
  <dcterms:modified xsi:type="dcterms:W3CDTF">2017-02-22T11:22:07Z</dcterms:modified>
</cp:coreProperties>
</file>